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Ex1.xml" ContentType="application/vnd.ms-office.chartex+xml"/>
  <Override PartName="/ppt/charts/style3.xml" ContentType="application/vnd.ms-office.chartstyle+xml"/>
  <Override PartName="/ppt/charts/colors3.xml" ContentType="application/vnd.ms-office.chartcolorstyle+xml"/>
  <Override PartName="/ppt/charts/chartEx2.xml" ContentType="application/vnd.ms-office.chartex+xml"/>
  <Override PartName="/ppt/charts/style4.xml" ContentType="application/vnd.ms-office.chartstyle+xml"/>
  <Override PartName="/ppt/charts/colors4.xml" ContentType="application/vnd.ms-office.chartcolorstyle+xml"/>
  <Override PartName="/ppt/charts/chartEx3.xml" ContentType="application/vnd.ms-office.chartex+xml"/>
  <Override PartName="/ppt/charts/style5.xml" ContentType="application/vnd.ms-office.chartstyle+xml"/>
  <Override PartName="/ppt/charts/colors5.xml" ContentType="application/vnd.ms-office.chartcolorstyle+xml"/>
  <Override PartName="/ppt/charts/chartEx4.xml" ContentType="application/vnd.ms-office.chartex+xml"/>
  <Override PartName="/ppt/charts/style6.xml" ContentType="application/vnd.ms-office.chartstyle+xml"/>
  <Override PartName="/ppt/charts/colors6.xml" ContentType="application/vnd.ms-office.chartcolorstyle+xml"/>
  <Override PartName="/ppt/charts/chartEx5.xml" ContentType="application/vnd.ms-office.chartex+xml"/>
  <Override PartName="/ppt/charts/style7.xml" ContentType="application/vnd.ms-office.chartstyle+xml"/>
  <Override PartName="/ppt/charts/colors7.xml" ContentType="application/vnd.ms-office.chartcolorstyle+xml"/>
  <Override PartName="/ppt/charts/chartEx6.xml" ContentType="application/vnd.ms-office.chartex+xml"/>
  <Override PartName="/ppt/charts/style8.xml" ContentType="application/vnd.ms-office.chartstyle+xml"/>
  <Override PartName="/ppt/charts/colors8.xml" ContentType="application/vnd.ms-office.chartcolorstyle+xml"/>
  <Override PartName="/ppt/charts/chartEx7.xml" ContentType="application/vnd.ms-office.chartex+xml"/>
  <Override PartName="/ppt/charts/style9.xml" ContentType="application/vnd.ms-office.chartstyle+xml"/>
  <Override PartName="/ppt/charts/colors9.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1" r:id="rId2"/>
  </p:sldMasterIdLst>
  <p:notesMasterIdLst>
    <p:notesMasterId r:id="rId23"/>
  </p:notesMasterIdLst>
  <p:sldIdLst>
    <p:sldId id="256" r:id="rId3"/>
    <p:sldId id="285" r:id="rId4"/>
    <p:sldId id="299" r:id="rId5"/>
    <p:sldId id="280" r:id="rId6"/>
    <p:sldId id="279" r:id="rId7"/>
    <p:sldId id="281" r:id="rId8"/>
    <p:sldId id="291" r:id="rId9"/>
    <p:sldId id="282" r:id="rId10"/>
    <p:sldId id="283" r:id="rId11"/>
    <p:sldId id="276" r:id="rId12"/>
    <p:sldId id="288" r:id="rId13"/>
    <p:sldId id="277" r:id="rId14"/>
    <p:sldId id="289" r:id="rId15"/>
    <p:sldId id="296" r:id="rId16"/>
    <p:sldId id="278" r:id="rId17"/>
    <p:sldId id="290" r:id="rId18"/>
    <p:sldId id="294" r:id="rId19"/>
    <p:sldId id="284" r:id="rId20"/>
    <p:sldId id="307" r:id="rId21"/>
    <p:sldId id="30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2" autoAdjust="0"/>
    <p:restoredTop sz="94660"/>
  </p:normalViewPr>
  <p:slideViewPr>
    <p:cSldViewPr snapToGrid="0" showGuides="1">
      <p:cViewPr varScale="1">
        <p:scale>
          <a:sx n="93" d="100"/>
          <a:sy n="93" d="100"/>
        </p:scale>
        <p:origin x="1326" y="30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avid\Documents\Retirement\Retirement\Archive%20and%20local%20history\Earlsdon%20stats%20overview\Age%20breakdown%20Earlsdon%201861%201891%20192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avid\Documents\Retirement\Retirement\Archive%20and%20local%20history\Earlsdon%20stats%20overview\Origins%20charts%20overview%201861%201891%201921.xlsx" TargetMode="External"/><Relationship Id="rId2" Type="http://schemas.microsoft.com/office/2011/relationships/chartColorStyle" Target="colors2.xml"/><Relationship Id="rId1" Type="http://schemas.microsoft.com/office/2011/relationships/chartStyle" Target="style2.xml"/></Relationships>
</file>

<file path=ppt/charts/_rels/chartEx1.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C:\Users\david\Documents\Retirement\Retirement\Archive%20and%20local%20history\Earlsdon%20stats%20overview\1861\Occupations\1861%20female%20male%20occupations.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Users\david\Documents\Retirement\Retirement\Archive%20and%20local%20history\Earlsdon%20stats%20overview\1861\Occupations\1861%20female%20male%20occupations.xlsx" TargetMode="External"/></Relationships>
</file>

<file path=ppt/charts/_rels/chartEx3.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C:\Users\david\Documents\Retirement\Retirement\Archive%20and%20local%20history\Earlsdon%20stats%20overview\1891\Occupations\1891%20Earlsdon%20occupations%20male%20female.xlsx" TargetMode="External"/></Relationships>
</file>

<file path=ppt/charts/_rels/chartEx4.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file:///C:\Users\david\Documents\Retirement\Retirement\Archive%20and%20local%20history\Earlsdon%20stats%20overview\1891\Occupations\1891%20Earlsdon%20occupations%20male%20female.xlsx" TargetMode="External"/></Relationships>
</file>

<file path=ppt/charts/_rels/chartEx5.xml.rels><?xml version="1.0" encoding="UTF-8" standalone="yes"?>
<Relationships xmlns="http://schemas.openxmlformats.org/package/2006/relationships"><Relationship Id="rId2" Type="http://schemas.microsoft.com/office/2011/relationships/chartColorStyle" Target="colors7.xml"/><Relationship Id="rId1" Type="http://schemas.microsoft.com/office/2011/relationships/chartStyle" Target="style7.xml"/></Relationships>
</file>

<file path=ppt/charts/_rels/chartEx6.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oleObject" Target="file:///C:\Users\david\Documents\Retirement\Retirement\Archive%20and%20local%20history\Earlsdon%20stats%20overview\1921\occupations\1921%20Earlsdon%20occupations%20male%20and%20female.xlsx" TargetMode="External"/></Relationships>
</file>

<file path=ppt/charts/_rels/chartEx7.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oleObject" Target="file:///C:\Users\david\Documents\Retirement\Retirement\Archive%20and%20local%20history\Earlsdon%20stats%20overview\1921\occupations\1921%20Earlsdon%20occupations%20male%20and%20femal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dirty="0"/>
              <a:t>Age</a:t>
            </a:r>
            <a:r>
              <a:rPr lang="en-GB" sz="1800" baseline="0" dirty="0"/>
              <a:t> breakdown Earlsdon 1861, 1891 &amp; 1921 </a:t>
            </a:r>
            <a:r>
              <a:rPr lang="en-GB" sz="1400" baseline="0" dirty="0"/>
              <a:t>(with average ages below in brackets) </a:t>
            </a:r>
            <a:endParaRPr lang="en-GB" sz="14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manualLayout>
          <c:layoutTarget val="inner"/>
          <c:xMode val="edge"/>
          <c:yMode val="edge"/>
          <c:x val="5.2834574977512545E-2"/>
          <c:y val="9.1773434850649663E-2"/>
          <c:w val="0.94010100059446711"/>
          <c:h val="0.78190231263827736"/>
        </c:manualLayout>
      </c:layout>
      <c:barChart>
        <c:barDir val="col"/>
        <c:grouping val="clustered"/>
        <c:varyColors val="0"/>
        <c:ser>
          <c:idx val="0"/>
          <c:order val="0"/>
          <c:tx>
            <c:strRef>
              <c:f>Sheet1!$U$4</c:f>
              <c:strCache>
                <c:ptCount val="1"/>
                <c:pt idx="0">
                  <c:v>1861 (24)</c:v>
                </c:pt>
              </c:strCache>
            </c:strRef>
          </c:tx>
          <c:spPr>
            <a:solidFill>
              <a:schemeClr val="accent1"/>
            </a:solidFill>
            <a:ln>
              <a:noFill/>
            </a:ln>
            <a:effectLst/>
          </c:spPr>
          <c:invertIfNegative val="0"/>
          <c:cat>
            <c:strRef>
              <c:f>Sheet1!$T$5:$T$12</c:f>
              <c:strCache>
                <c:ptCount val="8"/>
                <c:pt idx="0">
                  <c:v>&lt; 13</c:v>
                </c:pt>
                <c:pt idx="1">
                  <c:v>13-20</c:v>
                </c:pt>
                <c:pt idx="2">
                  <c:v>21-30</c:v>
                </c:pt>
                <c:pt idx="3">
                  <c:v>31-40</c:v>
                </c:pt>
                <c:pt idx="4">
                  <c:v>41-50</c:v>
                </c:pt>
                <c:pt idx="5">
                  <c:v>51-60</c:v>
                </c:pt>
                <c:pt idx="6">
                  <c:v>61-70</c:v>
                </c:pt>
                <c:pt idx="7">
                  <c:v>&gt; 70</c:v>
                </c:pt>
              </c:strCache>
            </c:strRef>
          </c:cat>
          <c:val>
            <c:numRef>
              <c:f>Sheet1!$U$5:$U$12</c:f>
              <c:numCache>
                <c:formatCode>0%</c:formatCode>
                <c:ptCount val="8"/>
                <c:pt idx="0">
                  <c:v>0.3225152129817444</c:v>
                </c:pt>
                <c:pt idx="1">
                  <c:v>0.18052738336713997</c:v>
                </c:pt>
                <c:pt idx="2">
                  <c:v>0.16024340770791076</c:v>
                </c:pt>
                <c:pt idx="3">
                  <c:v>0.13184584178498987</c:v>
                </c:pt>
                <c:pt idx="4">
                  <c:v>0.11967545638945233</c:v>
                </c:pt>
                <c:pt idx="5">
                  <c:v>5.4766734279918863E-2</c:v>
                </c:pt>
                <c:pt idx="6">
                  <c:v>2.0283975659229209E-2</c:v>
                </c:pt>
                <c:pt idx="7">
                  <c:v>1.0141987829614604E-2</c:v>
                </c:pt>
              </c:numCache>
            </c:numRef>
          </c:val>
          <c:extLst>
            <c:ext xmlns:c16="http://schemas.microsoft.com/office/drawing/2014/chart" uri="{C3380CC4-5D6E-409C-BE32-E72D297353CC}">
              <c16:uniqueId val="{00000000-95A1-4DA1-9237-1BB1F2D2D012}"/>
            </c:ext>
          </c:extLst>
        </c:ser>
        <c:ser>
          <c:idx val="1"/>
          <c:order val="1"/>
          <c:tx>
            <c:strRef>
              <c:f>Sheet1!$V$4</c:f>
              <c:strCache>
                <c:ptCount val="1"/>
                <c:pt idx="0">
                  <c:v>1891 (26)</c:v>
                </c:pt>
              </c:strCache>
            </c:strRef>
          </c:tx>
          <c:spPr>
            <a:solidFill>
              <a:schemeClr val="accent2"/>
            </a:solidFill>
            <a:ln>
              <a:noFill/>
            </a:ln>
            <a:effectLst/>
          </c:spPr>
          <c:invertIfNegative val="0"/>
          <c:cat>
            <c:strRef>
              <c:f>Sheet1!$T$5:$T$12</c:f>
              <c:strCache>
                <c:ptCount val="8"/>
                <c:pt idx="0">
                  <c:v>&lt; 13</c:v>
                </c:pt>
                <c:pt idx="1">
                  <c:v>13-20</c:v>
                </c:pt>
                <c:pt idx="2">
                  <c:v>21-30</c:v>
                </c:pt>
                <c:pt idx="3">
                  <c:v>31-40</c:v>
                </c:pt>
                <c:pt idx="4">
                  <c:v>41-50</c:v>
                </c:pt>
                <c:pt idx="5">
                  <c:v>51-60</c:v>
                </c:pt>
                <c:pt idx="6">
                  <c:v>61-70</c:v>
                </c:pt>
                <c:pt idx="7">
                  <c:v>&gt; 70</c:v>
                </c:pt>
              </c:strCache>
            </c:strRef>
          </c:cat>
          <c:val>
            <c:numRef>
              <c:f>Sheet1!$V$5:$V$12</c:f>
              <c:numCache>
                <c:formatCode>0%</c:formatCode>
                <c:ptCount val="8"/>
                <c:pt idx="0">
                  <c:v>0.28060522696011003</c:v>
                </c:pt>
                <c:pt idx="1">
                  <c:v>0.20082530949105915</c:v>
                </c:pt>
                <c:pt idx="2">
                  <c:v>0.19257221458046767</c:v>
                </c:pt>
                <c:pt idx="3">
                  <c:v>0.10178817056396149</c:v>
                </c:pt>
                <c:pt idx="4">
                  <c:v>0.11141678129298486</c:v>
                </c:pt>
                <c:pt idx="5">
                  <c:v>5.364511691884457E-2</c:v>
                </c:pt>
                <c:pt idx="6">
                  <c:v>2.7510316368638238E-2</c:v>
                </c:pt>
                <c:pt idx="7">
                  <c:v>3.1636863823933978E-2</c:v>
                </c:pt>
              </c:numCache>
            </c:numRef>
          </c:val>
          <c:extLst>
            <c:ext xmlns:c16="http://schemas.microsoft.com/office/drawing/2014/chart" uri="{C3380CC4-5D6E-409C-BE32-E72D297353CC}">
              <c16:uniqueId val="{00000001-95A1-4DA1-9237-1BB1F2D2D012}"/>
            </c:ext>
          </c:extLst>
        </c:ser>
        <c:ser>
          <c:idx val="2"/>
          <c:order val="2"/>
          <c:tx>
            <c:strRef>
              <c:f>Sheet1!$W$4</c:f>
              <c:strCache>
                <c:ptCount val="1"/>
                <c:pt idx="0">
                  <c:v>1921 (30)</c:v>
                </c:pt>
              </c:strCache>
            </c:strRef>
          </c:tx>
          <c:spPr>
            <a:solidFill>
              <a:schemeClr val="accent3"/>
            </a:solidFill>
            <a:ln>
              <a:noFill/>
            </a:ln>
            <a:effectLst/>
          </c:spPr>
          <c:invertIfNegative val="0"/>
          <c:cat>
            <c:strRef>
              <c:f>Sheet1!$T$5:$T$12</c:f>
              <c:strCache>
                <c:ptCount val="8"/>
                <c:pt idx="0">
                  <c:v>&lt; 13</c:v>
                </c:pt>
                <c:pt idx="1">
                  <c:v>13-20</c:v>
                </c:pt>
                <c:pt idx="2">
                  <c:v>21-30</c:v>
                </c:pt>
                <c:pt idx="3">
                  <c:v>31-40</c:v>
                </c:pt>
                <c:pt idx="4">
                  <c:v>41-50</c:v>
                </c:pt>
                <c:pt idx="5">
                  <c:v>51-60</c:v>
                </c:pt>
                <c:pt idx="6">
                  <c:v>61-70</c:v>
                </c:pt>
                <c:pt idx="7">
                  <c:v>&gt; 70</c:v>
                </c:pt>
              </c:strCache>
            </c:strRef>
          </c:cat>
          <c:val>
            <c:numRef>
              <c:f>Sheet1!$W$5:$W$12</c:f>
              <c:numCache>
                <c:formatCode>0%</c:formatCode>
                <c:ptCount val="8"/>
                <c:pt idx="0">
                  <c:v>0.22162525184687709</c:v>
                </c:pt>
                <c:pt idx="1">
                  <c:v>0.15580926796507724</c:v>
                </c:pt>
                <c:pt idx="2">
                  <c:v>0.16252518468770988</c:v>
                </c:pt>
                <c:pt idx="3">
                  <c:v>0.16051040967092009</c:v>
                </c:pt>
                <c:pt idx="4">
                  <c:v>0.16051040967092009</c:v>
                </c:pt>
                <c:pt idx="5">
                  <c:v>8.3277367360644727E-2</c:v>
                </c:pt>
                <c:pt idx="6">
                  <c:v>3.2236400268636667E-2</c:v>
                </c:pt>
                <c:pt idx="7">
                  <c:v>2.3505708529214239E-2</c:v>
                </c:pt>
              </c:numCache>
            </c:numRef>
          </c:val>
          <c:extLst>
            <c:ext xmlns:c16="http://schemas.microsoft.com/office/drawing/2014/chart" uri="{C3380CC4-5D6E-409C-BE32-E72D297353CC}">
              <c16:uniqueId val="{00000002-95A1-4DA1-9237-1BB1F2D2D012}"/>
            </c:ext>
          </c:extLst>
        </c:ser>
        <c:dLbls>
          <c:showLegendKey val="0"/>
          <c:showVal val="0"/>
          <c:showCatName val="0"/>
          <c:showSerName val="0"/>
          <c:showPercent val="0"/>
          <c:showBubbleSize val="0"/>
        </c:dLbls>
        <c:gapWidth val="219"/>
        <c:overlap val="-27"/>
        <c:axId val="848118303"/>
        <c:axId val="848114463"/>
      </c:barChart>
      <c:catAx>
        <c:axId val="848118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48114463"/>
        <c:crosses val="autoZero"/>
        <c:auto val="1"/>
        <c:lblAlgn val="ctr"/>
        <c:lblOffset val="100"/>
        <c:noMultiLvlLbl val="0"/>
      </c:catAx>
      <c:valAx>
        <c:axId val="8481144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481183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dirty="0"/>
              <a:t>Origins breakdown </a:t>
            </a:r>
            <a:r>
              <a:rPr lang="en-GB" sz="1800" baseline="0" dirty="0"/>
              <a:t>Earlsdon 1861, 1891 &amp; 1921 </a:t>
            </a:r>
            <a:r>
              <a:rPr lang="en-GB" sz="1400" baseline="0" dirty="0"/>
              <a:t>(with the number of places of origin in brackets)</a:t>
            </a:r>
            <a:endParaRPr lang="en-GB" sz="14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barChart>
        <c:barDir val="col"/>
        <c:grouping val="clustered"/>
        <c:varyColors val="0"/>
        <c:ser>
          <c:idx val="0"/>
          <c:order val="0"/>
          <c:tx>
            <c:strRef>
              <c:f>Sheet2!$L$3</c:f>
              <c:strCache>
                <c:ptCount val="1"/>
                <c:pt idx="0">
                  <c:v>1861 (25)</c:v>
                </c:pt>
              </c:strCache>
            </c:strRef>
          </c:tx>
          <c:spPr>
            <a:solidFill>
              <a:srgbClr val="00B0F0"/>
            </a:solidFill>
            <a:ln>
              <a:noFill/>
            </a:ln>
            <a:effectLst/>
          </c:spPr>
          <c:invertIfNegative val="0"/>
          <c:cat>
            <c:strRef>
              <c:f>Sheet2!$K$4:$K$11</c:f>
              <c:strCache>
                <c:ptCount val="8"/>
                <c:pt idx="0">
                  <c:v>Coventry</c:v>
                </c:pt>
                <c:pt idx="1">
                  <c:v>Warwickshire</c:v>
                </c:pt>
                <c:pt idx="2">
                  <c:v>London</c:v>
                </c:pt>
                <c:pt idx="3">
                  <c:v>Lancashire</c:v>
                </c:pt>
                <c:pt idx="4">
                  <c:v>Birmingham</c:v>
                </c:pt>
                <c:pt idx="5">
                  <c:v>Staffordshire</c:v>
                </c:pt>
                <c:pt idx="6">
                  <c:v>Leicestershire</c:v>
                </c:pt>
                <c:pt idx="7">
                  <c:v>Northamptonshire</c:v>
                </c:pt>
              </c:strCache>
            </c:strRef>
          </c:cat>
          <c:val>
            <c:numRef>
              <c:f>Sheet2!$L$4:$L$11</c:f>
              <c:numCache>
                <c:formatCode>0%</c:formatCode>
                <c:ptCount val="8"/>
                <c:pt idx="0">
                  <c:v>0.59634888438133871</c:v>
                </c:pt>
                <c:pt idx="1">
                  <c:v>0.12576064908722109</c:v>
                </c:pt>
                <c:pt idx="2">
                  <c:v>5.8823529411764705E-2</c:v>
                </c:pt>
                <c:pt idx="3">
                  <c:v>0.11156186612576065</c:v>
                </c:pt>
                <c:pt idx="4">
                  <c:v>8.1135902636916835E-3</c:v>
                </c:pt>
                <c:pt idx="5">
                  <c:v>6.0851926977687626E-3</c:v>
                </c:pt>
                <c:pt idx="6">
                  <c:v>1.4198782961460446E-2</c:v>
                </c:pt>
                <c:pt idx="7">
                  <c:v>6.0851926977687626E-3</c:v>
                </c:pt>
              </c:numCache>
            </c:numRef>
          </c:val>
          <c:extLst>
            <c:ext xmlns:c16="http://schemas.microsoft.com/office/drawing/2014/chart" uri="{C3380CC4-5D6E-409C-BE32-E72D297353CC}">
              <c16:uniqueId val="{00000000-559B-4DEB-A87B-795ECF2FC1DE}"/>
            </c:ext>
          </c:extLst>
        </c:ser>
        <c:ser>
          <c:idx val="1"/>
          <c:order val="1"/>
          <c:tx>
            <c:strRef>
              <c:f>Sheet2!$M$3</c:f>
              <c:strCache>
                <c:ptCount val="1"/>
                <c:pt idx="0">
                  <c:v>1891 (32)</c:v>
                </c:pt>
              </c:strCache>
            </c:strRef>
          </c:tx>
          <c:spPr>
            <a:solidFill>
              <a:srgbClr val="C00000"/>
            </a:solidFill>
            <a:ln>
              <a:noFill/>
            </a:ln>
            <a:effectLst/>
          </c:spPr>
          <c:invertIfNegative val="0"/>
          <c:cat>
            <c:strRef>
              <c:f>Sheet2!$K$4:$K$11</c:f>
              <c:strCache>
                <c:ptCount val="8"/>
                <c:pt idx="0">
                  <c:v>Coventry</c:v>
                </c:pt>
                <c:pt idx="1">
                  <c:v>Warwickshire</c:v>
                </c:pt>
                <c:pt idx="2">
                  <c:v>London</c:v>
                </c:pt>
                <c:pt idx="3">
                  <c:v>Lancashire</c:v>
                </c:pt>
                <c:pt idx="4">
                  <c:v>Birmingham</c:v>
                </c:pt>
                <c:pt idx="5">
                  <c:v>Staffordshire</c:v>
                </c:pt>
                <c:pt idx="6">
                  <c:v>Leicestershire</c:v>
                </c:pt>
                <c:pt idx="7">
                  <c:v>Northamptonshire</c:v>
                </c:pt>
              </c:strCache>
            </c:strRef>
          </c:cat>
          <c:val>
            <c:numRef>
              <c:f>Sheet2!$M$4:$M$11</c:f>
              <c:numCache>
                <c:formatCode>0%</c:formatCode>
                <c:ptCount val="8"/>
                <c:pt idx="0">
                  <c:v>0.58872077028885827</c:v>
                </c:pt>
                <c:pt idx="1">
                  <c:v>0.12379642365887207</c:v>
                </c:pt>
                <c:pt idx="2">
                  <c:v>4.676753782668501E-2</c:v>
                </c:pt>
                <c:pt idx="3">
                  <c:v>2.8885832187070151E-2</c:v>
                </c:pt>
                <c:pt idx="4">
                  <c:v>4.951856946354883E-2</c:v>
                </c:pt>
                <c:pt idx="5">
                  <c:v>2.6134800550206328E-2</c:v>
                </c:pt>
                <c:pt idx="6">
                  <c:v>1.2379642365887207E-2</c:v>
                </c:pt>
                <c:pt idx="7">
                  <c:v>2.4759284731774415E-2</c:v>
                </c:pt>
              </c:numCache>
            </c:numRef>
          </c:val>
          <c:extLst>
            <c:ext xmlns:c16="http://schemas.microsoft.com/office/drawing/2014/chart" uri="{C3380CC4-5D6E-409C-BE32-E72D297353CC}">
              <c16:uniqueId val="{00000001-559B-4DEB-A87B-795ECF2FC1DE}"/>
            </c:ext>
          </c:extLst>
        </c:ser>
        <c:ser>
          <c:idx val="2"/>
          <c:order val="2"/>
          <c:tx>
            <c:strRef>
              <c:f>Sheet2!$N$3</c:f>
              <c:strCache>
                <c:ptCount val="1"/>
                <c:pt idx="0">
                  <c:v>1921 (47)</c:v>
                </c:pt>
              </c:strCache>
            </c:strRef>
          </c:tx>
          <c:spPr>
            <a:solidFill>
              <a:schemeClr val="accent6"/>
            </a:solidFill>
            <a:ln>
              <a:noFill/>
            </a:ln>
            <a:effectLst/>
          </c:spPr>
          <c:invertIfNegative val="0"/>
          <c:cat>
            <c:strRef>
              <c:f>Sheet2!$K$4:$K$11</c:f>
              <c:strCache>
                <c:ptCount val="8"/>
                <c:pt idx="0">
                  <c:v>Coventry</c:v>
                </c:pt>
                <c:pt idx="1">
                  <c:v>Warwickshire</c:v>
                </c:pt>
                <c:pt idx="2">
                  <c:v>London</c:v>
                </c:pt>
                <c:pt idx="3">
                  <c:v>Lancashire</c:v>
                </c:pt>
                <c:pt idx="4">
                  <c:v>Birmingham</c:v>
                </c:pt>
                <c:pt idx="5">
                  <c:v>Staffordshire</c:v>
                </c:pt>
                <c:pt idx="6">
                  <c:v>Leicestershire</c:v>
                </c:pt>
                <c:pt idx="7">
                  <c:v>Northamptonshire</c:v>
                </c:pt>
              </c:strCache>
            </c:strRef>
          </c:cat>
          <c:val>
            <c:numRef>
              <c:f>Sheet2!$N$4:$N$11</c:f>
              <c:numCache>
                <c:formatCode>0%</c:formatCode>
                <c:ptCount val="8"/>
                <c:pt idx="0">
                  <c:v>0.50973807924781733</c:v>
                </c:pt>
                <c:pt idx="1">
                  <c:v>0.10678307588985897</c:v>
                </c:pt>
                <c:pt idx="2">
                  <c:v>2.8206850235057087E-2</c:v>
                </c:pt>
                <c:pt idx="3">
                  <c:v>2.2834116856950974E-2</c:v>
                </c:pt>
                <c:pt idx="4">
                  <c:v>5.5070517125587644E-2</c:v>
                </c:pt>
                <c:pt idx="5">
                  <c:v>4.3653458697112159E-2</c:v>
                </c:pt>
                <c:pt idx="6">
                  <c:v>8.7306917394224318E-3</c:v>
                </c:pt>
                <c:pt idx="7">
                  <c:v>2.41773002014775E-2</c:v>
                </c:pt>
              </c:numCache>
            </c:numRef>
          </c:val>
          <c:extLst>
            <c:ext xmlns:c16="http://schemas.microsoft.com/office/drawing/2014/chart" uri="{C3380CC4-5D6E-409C-BE32-E72D297353CC}">
              <c16:uniqueId val="{00000002-559B-4DEB-A87B-795ECF2FC1DE}"/>
            </c:ext>
          </c:extLst>
        </c:ser>
        <c:dLbls>
          <c:showLegendKey val="0"/>
          <c:showVal val="0"/>
          <c:showCatName val="0"/>
          <c:showSerName val="0"/>
          <c:showPercent val="0"/>
          <c:showBubbleSize val="0"/>
        </c:dLbls>
        <c:gapWidth val="219"/>
        <c:overlap val="-27"/>
        <c:axId val="1893827071"/>
        <c:axId val="1893827551"/>
      </c:barChart>
      <c:catAx>
        <c:axId val="18938270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893827551"/>
        <c:crosses val="autoZero"/>
        <c:auto val="1"/>
        <c:lblAlgn val="ctr"/>
        <c:lblOffset val="100"/>
        <c:noMultiLvlLbl val="0"/>
      </c:catAx>
      <c:valAx>
        <c:axId val="189382755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8938270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Sheet2!$F$7:$F$13</cx:f>
        <cx:lvl ptCount="7">
          <cx:pt idx="0">Watchmakers</cx:pt>
          <cx:pt idx="1">Silk weavers</cx:pt>
          <cx:pt idx="2">Butchers/bakers</cx:pt>
          <cx:pt idx="3">Agricultural labourers</cx:pt>
          <cx:pt idx="4">Bootmakers</cx:pt>
          <cx:pt idx="5">Brushmakers</cx:pt>
          <cx:pt idx="6">Errand boys</cx:pt>
        </cx:lvl>
      </cx:strDim>
      <cx:numDim type="val">
        <cx:f>Sheet2!$G$7:$G$13</cx:f>
        <cx:lvl ptCount="7" formatCode="General">
          <cx:pt idx="0">106</cx:pt>
          <cx:pt idx="1">10</cx:pt>
          <cx:pt idx="2">6</cx:pt>
          <cx:pt idx="3">3</cx:pt>
          <cx:pt idx="4">2</cx:pt>
          <cx:pt idx="5">2</cx:pt>
          <cx:pt idx="6">2</cx:pt>
        </cx:lvl>
      </cx:numDim>
    </cx:data>
  </cx:chartData>
  <cx:chart>
    <cx:plotArea>
      <cx:plotAreaRegion>
        <cx:series layoutId="funnel" uniqueId="{0863E2B8-8D37-4F76-B11E-9B57F7360B9A}">
          <cx:spPr>
            <a:solidFill>
              <a:schemeClr val="accent2"/>
            </a:solidFill>
          </cx:spPr>
          <cx:dataLabels>
            <cx:txPr>
              <a:bodyPr spcFirstLastPara="1" vertOverflow="ellipsis" horzOverflow="overflow" wrap="square" lIns="0" tIns="0" rIns="0" bIns="0" anchor="ctr" anchorCtr="1"/>
              <a:lstStyle/>
              <a:p>
                <a:pPr algn="ctr" rtl="0">
                  <a:defRPr sz="1000">
                    <a:solidFill>
                      <a:schemeClr val="bg1"/>
                    </a:solidFill>
                  </a:defRPr>
                </a:pPr>
                <a:endParaRPr lang="en-GB" sz="1000" b="0" i="0" u="none" strike="noStrike" baseline="0">
                  <a:solidFill>
                    <a:schemeClr val="bg1"/>
                  </a:solidFill>
                  <a:latin typeface="Aptos" panose="02110004020202020204"/>
                </a:endParaRPr>
              </a:p>
            </cx:txPr>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1400"/>
            </a:pPr>
            <a:endParaRPr lang="en-GB" sz="1400" b="0" i="0" u="none" strike="noStrike" baseline="0">
              <a:solidFill>
                <a:prstClr val="black">
                  <a:lumMod val="65000"/>
                  <a:lumOff val="35000"/>
                </a:prstClr>
              </a:solidFill>
              <a:latin typeface="Aptos" panose="02110004020202020204"/>
            </a:endParaRPr>
          </a:p>
        </cx:txPr>
      </cx:axis>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Sheet2!$C$7:$C$13</cx:f>
        <cx:lvl ptCount="7">
          <cx:pt idx="0">Servants</cx:pt>
          <cx:pt idx="1">Silk weavers</cx:pt>
          <cx:pt idx="2">Dressmakers/milliners</cx:pt>
          <cx:pt idx="3">Laundresses</cx:pt>
          <cx:pt idx="4">Teachers</cx:pt>
          <cx:pt idx="5">Watchmakers</cx:pt>
          <cx:pt idx="6">Butchers/bakers</cx:pt>
        </cx:lvl>
      </cx:strDim>
      <cx:numDim type="val">
        <cx:f>Sheet2!$D$7:$D$13</cx:f>
        <cx:lvl ptCount="7" formatCode="General">
          <cx:pt idx="0">24</cx:pt>
          <cx:pt idx="1">23</cx:pt>
          <cx:pt idx="2">6</cx:pt>
          <cx:pt idx="3">4</cx:pt>
          <cx:pt idx="4">2</cx:pt>
          <cx:pt idx="5">2</cx:pt>
          <cx:pt idx="6">1</cx:pt>
        </cx:lvl>
      </cx:numDim>
    </cx:data>
  </cx:chartData>
  <cx:chart>
    <cx:plotArea>
      <cx:plotAreaRegion>
        <cx:series layoutId="funnel" uniqueId="{D9442B46-82FB-4306-9A38-E998A7B5DE99}">
          <cx:dataLabels>
            <cx:txPr>
              <a:bodyPr spcFirstLastPara="1" vertOverflow="ellipsis" horzOverflow="overflow" wrap="square" lIns="0" tIns="0" rIns="0" bIns="0" anchor="ctr" anchorCtr="1"/>
              <a:lstStyle/>
              <a:p>
                <a:pPr algn="ctr" rtl="0">
                  <a:defRPr sz="1000">
                    <a:solidFill>
                      <a:schemeClr val="bg1"/>
                    </a:solidFill>
                  </a:defRPr>
                </a:pPr>
                <a:endParaRPr lang="en-GB" sz="1000" b="0" i="0" u="none" strike="noStrike" baseline="0">
                  <a:solidFill>
                    <a:schemeClr val="bg1"/>
                  </a:solidFill>
                  <a:latin typeface="Aptos" panose="02110004020202020204"/>
                </a:endParaRPr>
              </a:p>
            </cx:txPr>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1400"/>
            </a:pPr>
            <a:endParaRPr lang="en-GB" sz="1400" b="0" i="0" u="none" strike="noStrike" baseline="0">
              <a:solidFill>
                <a:prstClr val="black">
                  <a:lumMod val="65000"/>
                  <a:lumOff val="35000"/>
                </a:prstClr>
              </a:solidFill>
              <a:latin typeface="Aptos" panose="02110004020202020204"/>
            </a:endParaRPr>
          </a:p>
        </cx:txPr>
      </cx:axis>
    </cx:plotArea>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Sheet1!$X$5:$X$11</cx:f>
        <cx:lvl ptCount="7">
          <cx:pt idx="0">Watchmakers</cx:pt>
          <cx:pt idx="1">Cycle manufacture</cx:pt>
          <cx:pt idx="2">Railway workers</cx:pt>
          <cx:pt idx="3">Retail work</cx:pt>
          <cx:pt idx="4">Construction trades</cx:pt>
          <cx:pt idx="5">Machinists</cx:pt>
          <cx:pt idx="6">Clerks</cx:pt>
        </cx:lvl>
      </cx:strDim>
      <cx:numDim type="val">
        <cx:f>Sheet1!$Y$5:$Y$11</cx:f>
        <cx:lvl ptCount="7" formatCode="General">
          <cx:pt idx="0">102</cx:pt>
          <cx:pt idx="1">33</cx:pt>
          <cx:pt idx="2">15</cx:pt>
          <cx:pt idx="3">12</cx:pt>
          <cx:pt idx="4">11</cx:pt>
          <cx:pt idx="5">10</cx:pt>
          <cx:pt idx="6">6</cx:pt>
        </cx:lvl>
      </cx:numDim>
    </cx:data>
  </cx:chartData>
  <cx:chart>
    <cx:plotArea>
      <cx:plotAreaRegion>
        <cx:series layoutId="funnel" uniqueId="{9EABC617-357B-4ED1-AAD6-B54B011B2547}">
          <cx:spPr>
            <a:solidFill>
              <a:schemeClr val="accent2"/>
            </a:solidFill>
          </cx:spPr>
          <cx:dataLabels>
            <cx:txPr>
              <a:bodyPr spcFirstLastPara="1" vertOverflow="ellipsis" horzOverflow="overflow" wrap="square" lIns="0" tIns="0" rIns="0" bIns="0" anchor="ctr" anchorCtr="1"/>
              <a:lstStyle/>
              <a:p>
                <a:pPr algn="ctr" rtl="0">
                  <a:defRPr sz="1000">
                    <a:solidFill>
                      <a:schemeClr val="bg1"/>
                    </a:solidFill>
                  </a:defRPr>
                </a:pPr>
                <a:endParaRPr lang="en-GB" sz="1000" b="0" i="0" u="none" strike="noStrike" baseline="0">
                  <a:solidFill>
                    <a:schemeClr val="bg1"/>
                  </a:solidFill>
                  <a:latin typeface="Aptos" panose="02110004020202020204"/>
                </a:endParaRPr>
              </a:p>
            </cx:txPr>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1400"/>
            </a:pPr>
            <a:endParaRPr lang="en-GB" sz="1400" b="0" i="0" u="none" strike="noStrike" baseline="0">
              <a:solidFill>
                <a:prstClr val="black">
                  <a:lumMod val="65000"/>
                  <a:lumOff val="35000"/>
                </a:prstClr>
              </a:solidFill>
              <a:latin typeface="Aptos" panose="02110004020202020204"/>
            </a:endParaRPr>
          </a:p>
        </cx:txPr>
      </cx:axis>
    </cx:plotArea>
  </cx:chart>
</cx:chartSpace>
</file>

<file path=ppt/charts/chartEx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Sheet1!$O$5:$O$11</cx:f>
        <cx:lvl ptCount="7">
          <cx:pt idx="0">Watchmakers</cx:pt>
          <cx:pt idx="1">Servants</cx:pt>
          <cx:pt idx="2">Own means</cx:pt>
          <cx:pt idx="3">Dressmakers</cx:pt>
          <cx:pt idx="4">Laundresses</cx:pt>
          <cx:pt idx="5">Teachers</cx:pt>
          <cx:pt idx="6">Retail workers</cx:pt>
        </cx:lvl>
      </cx:strDim>
      <cx:numDim type="val">
        <cx:f>Sheet1!$P$5:$P$11</cx:f>
        <cx:lvl ptCount="7" formatCode="General">
          <cx:pt idx="0">29</cx:pt>
          <cx:pt idx="1">22</cx:pt>
          <cx:pt idx="2">14</cx:pt>
          <cx:pt idx="3">7</cx:pt>
          <cx:pt idx="4">5</cx:pt>
          <cx:pt idx="5">4</cx:pt>
          <cx:pt idx="6">3</cx:pt>
        </cx:lvl>
      </cx:numDim>
    </cx:data>
  </cx:chartData>
  <cx:chart>
    <cx:plotArea>
      <cx:plotAreaRegion>
        <cx:series layoutId="funnel" uniqueId="{F8889D7E-8F16-47C8-82C9-E78502A04D61}">
          <cx:dataLabels>
            <cx:txPr>
              <a:bodyPr spcFirstLastPara="1" vertOverflow="ellipsis" horzOverflow="overflow" wrap="square" lIns="0" tIns="0" rIns="0" bIns="0" anchor="ctr" anchorCtr="1"/>
              <a:lstStyle/>
              <a:p>
                <a:pPr algn="ctr" rtl="0">
                  <a:defRPr sz="1000">
                    <a:solidFill>
                      <a:schemeClr val="bg1"/>
                    </a:solidFill>
                  </a:defRPr>
                </a:pPr>
                <a:endParaRPr lang="en-GB" sz="1000" b="0" i="0" u="none" strike="noStrike" baseline="0">
                  <a:solidFill>
                    <a:schemeClr val="bg1"/>
                  </a:solidFill>
                  <a:latin typeface="Aptos" panose="02110004020202020204"/>
                </a:endParaRPr>
              </a:p>
            </cx:txPr>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1400"/>
            </a:pPr>
            <a:endParaRPr lang="en-GB" sz="1400" b="0" i="0" u="none" strike="noStrike" baseline="0">
              <a:solidFill>
                <a:prstClr val="black">
                  <a:lumMod val="65000"/>
                  <a:lumOff val="35000"/>
                </a:prstClr>
              </a:solidFill>
              <a:latin typeface="Aptos" panose="02110004020202020204"/>
            </a:endParaRPr>
          </a:p>
        </cx:txPr>
      </cx:axis>
    </cx:plotArea>
  </cx:chart>
</cx:chartSpace>
</file>

<file path=ppt/charts/chartEx5.xml><?xml version="1.0" encoding="utf-8"?>
<cx:chartSpace xmlns:a="http://schemas.openxmlformats.org/drawingml/2006/main" xmlns:r="http://schemas.openxmlformats.org/officeDocument/2006/relationships" xmlns:cx="http://schemas.microsoft.com/office/drawing/2014/chartex">
  <cx:chart>
    <cx:plotArea>
      <cx:plotAreaRegion/>
    </cx:plotArea>
  </cx:chart>
</cx:chartSpace>
</file>

<file path=ppt/charts/chartEx6.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Sheet4!$C$5:$C$11</cx:f>
        <cx:lvl ptCount="7">
          <cx:pt idx="0">Retail</cx:pt>
          <cx:pt idx="1">Domestic service</cx:pt>
          <cx:pt idx="2">Motor manufacture</cx:pt>
          <cx:pt idx="3">Components </cx:pt>
          <cx:pt idx="4">Education</cx:pt>
          <cx:pt idx="5">Watchmaking</cx:pt>
          <cx:pt idx="6">Clerical</cx:pt>
        </cx:lvl>
      </cx:strDim>
      <cx:numDim type="val">
        <cx:f>Sheet4!$D$5:$D$11</cx:f>
        <cx:lvl ptCount="7" formatCode="General">
          <cx:pt idx="0">50</cx:pt>
          <cx:pt idx="1">20</cx:pt>
          <cx:pt idx="2">18</cx:pt>
          <cx:pt idx="3">15</cx:pt>
          <cx:pt idx="4">14</cx:pt>
          <cx:pt idx="5">13</cx:pt>
          <cx:pt idx="6">12</cx:pt>
        </cx:lvl>
      </cx:numDim>
    </cx:data>
  </cx:chartData>
  <cx:chart>
    <cx:plotArea>
      <cx:plotAreaRegion>
        <cx:series layoutId="funnel" uniqueId="{84EC3380-5E01-469D-9E32-5968655EE4A9}">
          <cx:dataLabels>
            <cx:txPr>
              <a:bodyPr spcFirstLastPara="1" vertOverflow="ellipsis" horzOverflow="overflow" wrap="square" lIns="0" tIns="0" rIns="0" bIns="0" anchor="ctr" anchorCtr="1"/>
              <a:lstStyle/>
              <a:p>
                <a:pPr algn="ctr" rtl="0">
                  <a:defRPr sz="1000">
                    <a:solidFill>
                      <a:schemeClr val="bg1"/>
                    </a:solidFill>
                  </a:defRPr>
                </a:pPr>
                <a:endParaRPr lang="en-GB" sz="1000" b="0" i="0" u="none" strike="noStrike" baseline="0">
                  <a:solidFill>
                    <a:schemeClr val="bg1"/>
                  </a:solidFill>
                  <a:latin typeface="Aptos" panose="02110004020202020204"/>
                </a:endParaRPr>
              </a:p>
            </cx:txPr>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1400"/>
            </a:pPr>
            <a:endParaRPr lang="en-GB" sz="1400" b="0" i="0" u="none" strike="noStrike" baseline="0">
              <a:solidFill>
                <a:prstClr val="black">
                  <a:lumMod val="65000"/>
                  <a:lumOff val="35000"/>
                </a:prstClr>
              </a:solidFill>
              <a:latin typeface="Aptos" panose="02110004020202020204"/>
            </a:endParaRPr>
          </a:p>
        </cx:txPr>
      </cx:axis>
    </cx:plotArea>
  </cx:chart>
</cx:chartSpace>
</file>

<file path=ppt/charts/chartEx7.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Sheet4!$F$5:$F$11</cx:f>
        <cx:lvl ptCount="7">
          <cx:pt idx="0">Motor manufacture</cx:pt>
          <cx:pt idx="1">Retail</cx:pt>
          <cx:pt idx="2">Toolmaking</cx:pt>
          <cx:pt idx="3">Motorcycle/cycle</cx:pt>
          <cx:pt idx="4">Railways</cx:pt>
          <cx:pt idx="5">Watchmaking</cx:pt>
          <cx:pt idx="6">Components</cx:pt>
        </cx:lvl>
      </cx:strDim>
      <cx:numDim type="val">
        <cx:f>Sheet4!$G$5:$G$11</cx:f>
        <cx:lvl ptCount="7" formatCode="General">
          <cx:pt idx="0">155</cx:pt>
          <cx:pt idx="1">54</cx:pt>
          <cx:pt idx="2">41</cx:pt>
          <cx:pt idx="3">28</cx:pt>
          <cx:pt idx="4">28</cx:pt>
          <cx:pt idx="5">27</cx:pt>
          <cx:pt idx="6">25</cx:pt>
        </cx:lvl>
      </cx:numDim>
    </cx:data>
  </cx:chartData>
  <cx:chart>
    <cx:plotArea>
      <cx:plotAreaRegion>
        <cx:series layoutId="funnel" uniqueId="{EB518075-CF66-422B-A74C-590F72B71E96}">
          <cx:spPr>
            <a:solidFill>
              <a:schemeClr val="accent2"/>
            </a:solidFill>
          </cx:spPr>
          <cx:dataLabels>
            <cx:txPr>
              <a:bodyPr spcFirstLastPara="1" vertOverflow="ellipsis" horzOverflow="overflow" wrap="square" lIns="0" tIns="0" rIns="0" bIns="0" anchor="ctr" anchorCtr="1"/>
              <a:lstStyle/>
              <a:p>
                <a:pPr algn="ctr" rtl="0">
                  <a:defRPr sz="1000">
                    <a:solidFill>
                      <a:schemeClr val="bg1"/>
                    </a:solidFill>
                  </a:defRPr>
                </a:pPr>
                <a:endParaRPr lang="en-GB" sz="1000" b="0" i="0" u="none" strike="noStrike" baseline="0">
                  <a:solidFill>
                    <a:schemeClr val="bg1"/>
                  </a:solidFill>
                  <a:latin typeface="Aptos" panose="02110004020202020204"/>
                </a:endParaRPr>
              </a:p>
            </cx:txPr>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1400"/>
            </a:pPr>
            <a:endParaRPr lang="en-GB" sz="1400" b="0" i="0" u="none" strike="noStrike" baseline="0">
              <a:solidFill>
                <a:prstClr val="black">
                  <a:lumMod val="65000"/>
                  <a:lumOff val="35000"/>
                </a:prstClr>
              </a:solidFill>
              <a:latin typeface="Aptos" panose="02110004020202020204"/>
            </a:endParaRPr>
          </a:p>
        </cx:txPr>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3F86EF-A097-4844-B4F6-393C34241FF8}" type="datetimeFigureOut">
              <a:rPr lang="en-GB" smtClean="0"/>
              <a:t>22/03/2026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06831F-326C-4081-BD3B-00902201714E}" type="slidenum">
              <a:rPr lang="en-GB" smtClean="0"/>
              <a:t>‹#›</a:t>
            </a:fld>
            <a:endParaRPr lang="en-GB"/>
          </a:p>
        </p:txBody>
      </p:sp>
    </p:spTree>
    <p:extLst>
      <p:ext uri="{BB962C8B-B14F-4D97-AF65-F5344CB8AC3E}">
        <p14:creationId xmlns:p14="http://schemas.microsoft.com/office/powerpoint/2010/main" val="4231451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306831F-326C-4081-BD3B-00902201714E}" type="slidenum">
              <a:rPr lang="en-GB" smtClean="0"/>
              <a:t>4</a:t>
            </a:fld>
            <a:endParaRPr lang="en-GB"/>
          </a:p>
        </p:txBody>
      </p:sp>
    </p:spTree>
    <p:extLst>
      <p:ext uri="{BB962C8B-B14F-4D97-AF65-F5344CB8AC3E}">
        <p14:creationId xmlns:p14="http://schemas.microsoft.com/office/powerpoint/2010/main" val="919033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306831F-326C-4081-BD3B-00902201714E}" type="slidenum">
              <a:rPr lang="en-GB" smtClean="0"/>
              <a:t>19</a:t>
            </a:fld>
            <a:endParaRPr lang="en-GB"/>
          </a:p>
        </p:txBody>
      </p:sp>
    </p:spTree>
    <p:extLst>
      <p:ext uri="{BB962C8B-B14F-4D97-AF65-F5344CB8AC3E}">
        <p14:creationId xmlns:p14="http://schemas.microsoft.com/office/powerpoint/2010/main" val="33237083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0094A-C9C5-2D01-7CB3-8B023D1BBEE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61CEA03-A501-A676-05D5-12A3A4CBFC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CFFBBBE-82C5-3044-37FF-5420CE99CEAD}"/>
              </a:ext>
            </a:extLst>
          </p:cNvPr>
          <p:cNvSpPr>
            <a:spLocks noGrp="1"/>
          </p:cNvSpPr>
          <p:nvPr>
            <p:ph type="dt" sz="half" idx="10"/>
          </p:nvPr>
        </p:nvSpPr>
        <p:spPr/>
        <p:txBody>
          <a:bodyPr/>
          <a:lstStyle/>
          <a:p>
            <a:fld id="{AF6C39E3-4540-483A-AB5D-33E76BA731EA}" type="datetime1">
              <a:rPr lang="en-GB" smtClean="0"/>
              <a:t>22/03/2026</a:t>
            </a:fld>
            <a:endParaRPr lang="en-GB"/>
          </a:p>
        </p:txBody>
      </p:sp>
      <p:sp>
        <p:nvSpPr>
          <p:cNvPr id="5" name="Footer Placeholder 4">
            <a:extLst>
              <a:ext uri="{FF2B5EF4-FFF2-40B4-BE49-F238E27FC236}">
                <a16:creationId xmlns:a16="http://schemas.microsoft.com/office/drawing/2014/main" id="{7291B2CC-870B-EC6A-E87C-13078E8B91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06D7F6-3E03-1366-B262-0BEF7C696ACF}"/>
              </a:ext>
            </a:extLst>
          </p:cNvPr>
          <p:cNvSpPr>
            <a:spLocks noGrp="1"/>
          </p:cNvSpPr>
          <p:nvPr>
            <p:ph type="sldNum" sz="quarter" idx="12"/>
          </p:nvPr>
        </p:nvSpPr>
        <p:spPr/>
        <p:txBody>
          <a:bodyPr/>
          <a:lstStyle/>
          <a:p>
            <a:fld id="{1C561B3E-5239-4361-8050-35D574AAA339}" type="slidenum">
              <a:rPr lang="en-GB" smtClean="0"/>
              <a:t>‹#›</a:t>
            </a:fld>
            <a:endParaRPr lang="en-GB"/>
          </a:p>
        </p:txBody>
      </p:sp>
      <p:pic>
        <p:nvPicPr>
          <p:cNvPr id="8" name="Picture 7" descr="A logo with a drawing of a pair of shoes&#10;&#10;AI-generated content may be incorrect.">
            <a:extLst>
              <a:ext uri="{FF2B5EF4-FFF2-40B4-BE49-F238E27FC236}">
                <a16:creationId xmlns:a16="http://schemas.microsoft.com/office/drawing/2014/main" id="{6BAE677E-B822-5AD6-5ABC-5802240BF6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69827" y="6127091"/>
            <a:ext cx="895350" cy="590550"/>
          </a:xfrm>
          <a:prstGeom prst="rect">
            <a:avLst/>
          </a:prstGeom>
        </p:spPr>
      </p:pic>
    </p:spTree>
    <p:extLst>
      <p:ext uri="{BB962C8B-B14F-4D97-AF65-F5344CB8AC3E}">
        <p14:creationId xmlns:p14="http://schemas.microsoft.com/office/powerpoint/2010/main" val="15175110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0094A-C9C5-2D01-7CB3-8B023D1BBEE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61CEA03-A501-A676-05D5-12A3A4CBFC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CFFBBBE-82C5-3044-37FF-5420CE99CEAD}"/>
              </a:ext>
            </a:extLst>
          </p:cNvPr>
          <p:cNvSpPr>
            <a:spLocks noGrp="1"/>
          </p:cNvSpPr>
          <p:nvPr>
            <p:ph type="dt" sz="half" idx="10"/>
          </p:nvPr>
        </p:nvSpPr>
        <p:spPr/>
        <p:txBody>
          <a:bodyPr/>
          <a:lstStyle/>
          <a:p>
            <a:fld id="{AF6FE5C5-AE5B-4B08-919E-8545A6EA0FF5}" type="datetime1">
              <a:rPr lang="en-GB" smtClean="0"/>
              <a:t>22/03/2026</a:t>
            </a:fld>
            <a:endParaRPr lang="en-GB"/>
          </a:p>
        </p:txBody>
      </p:sp>
      <p:sp>
        <p:nvSpPr>
          <p:cNvPr id="5" name="Footer Placeholder 4">
            <a:extLst>
              <a:ext uri="{FF2B5EF4-FFF2-40B4-BE49-F238E27FC236}">
                <a16:creationId xmlns:a16="http://schemas.microsoft.com/office/drawing/2014/main" id="{7291B2CC-870B-EC6A-E87C-13078E8B91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06D7F6-3E03-1366-B262-0BEF7C696ACF}"/>
              </a:ext>
            </a:extLst>
          </p:cNvPr>
          <p:cNvSpPr>
            <a:spLocks noGrp="1"/>
          </p:cNvSpPr>
          <p:nvPr>
            <p:ph type="sldNum" sz="quarter" idx="12"/>
          </p:nvPr>
        </p:nvSpPr>
        <p:spPr/>
        <p:txBody>
          <a:bodyPr/>
          <a:lstStyle/>
          <a:p>
            <a:fld id="{1C561B3E-5239-4361-8050-35D574AAA339}" type="slidenum">
              <a:rPr lang="en-GB" smtClean="0"/>
              <a:t>‹#›</a:t>
            </a:fld>
            <a:endParaRPr lang="en-GB"/>
          </a:p>
        </p:txBody>
      </p:sp>
      <p:pic>
        <p:nvPicPr>
          <p:cNvPr id="8" name="Picture 7" descr="A logo with a drawing of a pair of shoes&#10;&#10;AI-generated content may be incorrect.">
            <a:extLst>
              <a:ext uri="{FF2B5EF4-FFF2-40B4-BE49-F238E27FC236}">
                <a16:creationId xmlns:a16="http://schemas.microsoft.com/office/drawing/2014/main" id="{6BAE677E-B822-5AD6-5ABC-5802240BF6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69827" y="6127091"/>
            <a:ext cx="895350" cy="590550"/>
          </a:xfrm>
          <a:prstGeom prst="rect">
            <a:avLst/>
          </a:prstGeom>
        </p:spPr>
      </p:pic>
    </p:spTree>
    <p:extLst>
      <p:ext uri="{BB962C8B-B14F-4D97-AF65-F5344CB8AC3E}">
        <p14:creationId xmlns:p14="http://schemas.microsoft.com/office/powerpoint/2010/main" val="39154630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96A4B-D73E-DCD4-C6A8-5542C6E73C1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2B3AA5A-03EA-1400-0D73-4622523474A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CE7A047-F112-C8D3-B306-FE873C24A327}"/>
              </a:ext>
            </a:extLst>
          </p:cNvPr>
          <p:cNvSpPr>
            <a:spLocks noGrp="1"/>
          </p:cNvSpPr>
          <p:nvPr>
            <p:ph type="dt" sz="half" idx="10"/>
          </p:nvPr>
        </p:nvSpPr>
        <p:spPr/>
        <p:txBody>
          <a:bodyPr/>
          <a:lstStyle/>
          <a:p>
            <a:fld id="{5E58C72B-4064-48D3-8F64-B600C486FA47}" type="datetime1">
              <a:rPr lang="en-GB" smtClean="0"/>
              <a:t>22/03/2026</a:t>
            </a:fld>
            <a:endParaRPr lang="en-GB"/>
          </a:p>
        </p:txBody>
      </p:sp>
      <p:sp>
        <p:nvSpPr>
          <p:cNvPr id="5" name="Footer Placeholder 4">
            <a:extLst>
              <a:ext uri="{FF2B5EF4-FFF2-40B4-BE49-F238E27FC236}">
                <a16:creationId xmlns:a16="http://schemas.microsoft.com/office/drawing/2014/main" id="{67B32E8F-7D8A-B9F8-44BF-AAEB78581C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096E60-0D20-849B-B4C8-98F5CA367272}"/>
              </a:ext>
            </a:extLst>
          </p:cNvPr>
          <p:cNvSpPr>
            <a:spLocks noGrp="1"/>
          </p:cNvSpPr>
          <p:nvPr>
            <p:ph type="sldNum" sz="quarter" idx="12"/>
          </p:nvPr>
        </p:nvSpPr>
        <p:spPr/>
        <p:txBody>
          <a:bodyPr/>
          <a:lstStyle/>
          <a:p>
            <a:fld id="{1C561B3E-5239-4361-8050-35D574AAA339}" type="slidenum">
              <a:rPr lang="en-GB" smtClean="0"/>
              <a:t>‹#›</a:t>
            </a:fld>
            <a:endParaRPr lang="en-GB"/>
          </a:p>
        </p:txBody>
      </p:sp>
    </p:spTree>
    <p:extLst>
      <p:ext uri="{BB962C8B-B14F-4D97-AF65-F5344CB8AC3E}">
        <p14:creationId xmlns:p14="http://schemas.microsoft.com/office/powerpoint/2010/main" val="110976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9DABD-0F88-CDF1-4954-C9DC14788EC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D3034121-B54A-8EFA-BBE2-20A89945663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4F2B67-EB71-2F9A-1196-C0BDF653F95B}"/>
              </a:ext>
            </a:extLst>
          </p:cNvPr>
          <p:cNvSpPr>
            <a:spLocks noGrp="1"/>
          </p:cNvSpPr>
          <p:nvPr>
            <p:ph type="dt" sz="half" idx="10"/>
          </p:nvPr>
        </p:nvSpPr>
        <p:spPr/>
        <p:txBody>
          <a:bodyPr/>
          <a:lstStyle/>
          <a:p>
            <a:fld id="{E92C14C4-1624-47EA-9493-BAB9C8D865BE}" type="datetime1">
              <a:rPr lang="en-GB" smtClean="0"/>
              <a:t>22/03/2026</a:t>
            </a:fld>
            <a:endParaRPr lang="en-GB"/>
          </a:p>
        </p:txBody>
      </p:sp>
      <p:sp>
        <p:nvSpPr>
          <p:cNvPr id="5" name="Footer Placeholder 4">
            <a:extLst>
              <a:ext uri="{FF2B5EF4-FFF2-40B4-BE49-F238E27FC236}">
                <a16:creationId xmlns:a16="http://schemas.microsoft.com/office/drawing/2014/main" id="{7BA9BE67-72F6-6920-3A10-B1A965B55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CA4EB2-F067-D054-4405-3AA1BF41D92D}"/>
              </a:ext>
            </a:extLst>
          </p:cNvPr>
          <p:cNvSpPr>
            <a:spLocks noGrp="1"/>
          </p:cNvSpPr>
          <p:nvPr>
            <p:ph type="sldNum" sz="quarter" idx="12"/>
          </p:nvPr>
        </p:nvSpPr>
        <p:spPr/>
        <p:txBody>
          <a:bodyPr/>
          <a:lstStyle/>
          <a:p>
            <a:fld id="{1C561B3E-5239-4361-8050-35D574AAA339}" type="slidenum">
              <a:rPr lang="en-GB" smtClean="0"/>
              <a:t>‹#›</a:t>
            </a:fld>
            <a:endParaRPr lang="en-GB"/>
          </a:p>
        </p:txBody>
      </p:sp>
    </p:spTree>
    <p:extLst>
      <p:ext uri="{BB962C8B-B14F-4D97-AF65-F5344CB8AC3E}">
        <p14:creationId xmlns:p14="http://schemas.microsoft.com/office/powerpoint/2010/main" val="1466230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58889-6789-0D12-E3FC-BC04840A0F9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977E14B-7C33-19F4-DA59-9367AF53C02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0C35897-E3C0-5647-813E-1E035446F91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98A1F825-A829-F191-2304-1BA4DE3C708D}"/>
              </a:ext>
            </a:extLst>
          </p:cNvPr>
          <p:cNvSpPr>
            <a:spLocks noGrp="1"/>
          </p:cNvSpPr>
          <p:nvPr>
            <p:ph type="dt" sz="half" idx="10"/>
          </p:nvPr>
        </p:nvSpPr>
        <p:spPr/>
        <p:txBody>
          <a:bodyPr/>
          <a:lstStyle/>
          <a:p>
            <a:fld id="{9D30E55C-3106-47B4-8B7E-CA43333CF1EB}" type="datetime1">
              <a:rPr lang="en-GB" smtClean="0"/>
              <a:t>22/03/2026</a:t>
            </a:fld>
            <a:endParaRPr lang="en-GB"/>
          </a:p>
        </p:txBody>
      </p:sp>
      <p:sp>
        <p:nvSpPr>
          <p:cNvPr id="6" name="Footer Placeholder 5">
            <a:extLst>
              <a:ext uri="{FF2B5EF4-FFF2-40B4-BE49-F238E27FC236}">
                <a16:creationId xmlns:a16="http://schemas.microsoft.com/office/drawing/2014/main" id="{E01FF037-BDA2-6484-1E7D-3C946B67E0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1B0E3D-5186-C617-D807-E47212CB9D60}"/>
              </a:ext>
            </a:extLst>
          </p:cNvPr>
          <p:cNvSpPr>
            <a:spLocks noGrp="1"/>
          </p:cNvSpPr>
          <p:nvPr>
            <p:ph type="sldNum" sz="quarter" idx="12"/>
          </p:nvPr>
        </p:nvSpPr>
        <p:spPr/>
        <p:txBody>
          <a:bodyPr/>
          <a:lstStyle/>
          <a:p>
            <a:fld id="{1C561B3E-5239-4361-8050-35D574AAA339}" type="slidenum">
              <a:rPr lang="en-GB" smtClean="0"/>
              <a:t>‹#›</a:t>
            </a:fld>
            <a:endParaRPr lang="en-GB"/>
          </a:p>
        </p:txBody>
      </p:sp>
    </p:spTree>
    <p:extLst>
      <p:ext uri="{BB962C8B-B14F-4D97-AF65-F5344CB8AC3E}">
        <p14:creationId xmlns:p14="http://schemas.microsoft.com/office/powerpoint/2010/main" val="1374107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66AD4-76D5-E312-DF42-EE57A9C80486}"/>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F7C1356B-B03D-BA36-623C-3456A6E81F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C2B7AC0-8138-4FCF-5394-A5B07AC5D0B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1E78587-564F-83E9-8591-39FE8BBD30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1573584-51A0-3587-6788-D3DA8FCC3C0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0AA102B4-1ED0-7726-72FE-C9E61653A3ED}"/>
              </a:ext>
            </a:extLst>
          </p:cNvPr>
          <p:cNvSpPr>
            <a:spLocks noGrp="1"/>
          </p:cNvSpPr>
          <p:nvPr>
            <p:ph type="dt" sz="half" idx="10"/>
          </p:nvPr>
        </p:nvSpPr>
        <p:spPr/>
        <p:txBody>
          <a:bodyPr/>
          <a:lstStyle/>
          <a:p>
            <a:fld id="{2A03DD98-5ECF-42BC-886F-5C1FD091C7E4}" type="datetime1">
              <a:rPr lang="en-GB" smtClean="0"/>
              <a:t>22/03/2026</a:t>
            </a:fld>
            <a:endParaRPr lang="en-GB"/>
          </a:p>
        </p:txBody>
      </p:sp>
      <p:sp>
        <p:nvSpPr>
          <p:cNvPr id="8" name="Footer Placeholder 7">
            <a:extLst>
              <a:ext uri="{FF2B5EF4-FFF2-40B4-BE49-F238E27FC236}">
                <a16:creationId xmlns:a16="http://schemas.microsoft.com/office/drawing/2014/main" id="{F538BDAD-A7C7-471F-40BE-453B73F6729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30FB100-C4C4-045D-6A0C-D56C46BC05A8}"/>
              </a:ext>
            </a:extLst>
          </p:cNvPr>
          <p:cNvSpPr>
            <a:spLocks noGrp="1"/>
          </p:cNvSpPr>
          <p:nvPr>
            <p:ph type="sldNum" sz="quarter" idx="12"/>
          </p:nvPr>
        </p:nvSpPr>
        <p:spPr/>
        <p:txBody>
          <a:bodyPr/>
          <a:lstStyle/>
          <a:p>
            <a:fld id="{1C561B3E-5239-4361-8050-35D574AAA339}" type="slidenum">
              <a:rPr lang="en-GB" smtClean="0"/>
              <a:t>‹#›</a:t>
            </a:fld>
            <a:endParaRPr lang="en-GB"/>
          </a:p>
        </p:txBody>
      </p:sp>
    </p:spTree>
    <p:extLst>
      <p:ext uri="{BB962C8B-B14F-4D97-AF65-F5344CB8AC3E}">
        <p14:creationId xmlns:p14="http://schemas.microsoft.com/office/powerpoint/2010/main" val="649842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F0F26-201D-5190-42A1-9658754AFD8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90B14D4-147C-B72A-CFED-DB55E3AB8E2B}"/>
              </a:ext>
            </a:extLst>
          </p:cNvPr>
          <p:cNvSpPr>
            <a:spLocks noGrp="1"/>
          </p:cNvSpPr>
          <p:nvPr>
            <p:ph type="dt" sz="half" idx="10"/>
          </p:nvPr>
        </p:nvSpPr>
        <p:spPr/>
        <p:txBody>
          <a:bodyPr/>
          <a:lstStyle/>
          <a:p>
            <a:fld id="{EE198AA3-B56D-40CA-8F87-C3BD9FB88657}" type="datetime1">
              <a:rPr lang="en-GB" smtClean="0"/>
              <a:t>22/03/2026</a:t>
            </a:fld>
            <a:endParaRPr lang="en-GB"/>
          </a:p>
        </p:txBody>
      </p:sp>
      <p:sp>
        <p:nvSpPr>
          <p:cNvPr id="4" name="Footer Placeholder 3">
            <a:extLst>
              <a:ext uri="{FF2B5EF4-FFF2-40B4-BE49-F238E27FC236}">
                <a16:creationId xmlns:a16="http://schemas.microsoft.com/office/drawing/2014/main" id="{F0A182FA-25F0-A0F1-B410-0815048A6D0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546F625-21C0-DEDE-3AD7-FBDDA57BDFEA}"/>
              </a:ext>
            </a:extLst>
          </p:cNvPr>
          <p:cNvSpPr>
            <a:spLocks noGrp="1"/>
          </p:cNvSpPr>
          <p:nvPr>
            <p:ph type="sldNum" sz="quarter" idx="12"/>
          </p:nvPr>
        </p:nvSpPr>
        <p:spPr/>
        <p:txBody>
          <a:bodyPr/>
          <a:lstStyle/>
          <a:p>
            <a:fld id="{1C561B3E-5239-4361-8050-35D574AAA339}" type="slidenum">
              <a:rPr lang="en-GB" smtClean="0"/>
              <a:t>‹#›</a:t>
            </a:fld>
            <a:endParaRPr lang="en-GB"/>
          </a:p>
        </p:txBody>
      </p:sp>
    </p:spTree>
    <p:extLst>
      <p:ext uri="{BB962C8B-B14F-4D97-AF65-F5344CB8AC3E}">
        <p14:creationId xmlns:p14="http://schemas.microsoft.com/office/powerpoint/2010/main" val="2491566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283530-E93F-FD49-9A7B-107B71198691}"/>
              </a:ext>
            </a:extLst>
          </p:cNvPr>
          <p:cNvSpPr>
            <a:spLocks noGrp="1"/>
          </p:cNvSpPr>
          <p:nvPr>
            <p:ph type="dt" sz="half" idx="10"/>
          </p:nvPr>
        </p:nvSpPr>
        <p:spPr/>
        <p:txBody>
          <a:bodyPr/>
          <a:lstStyle/>
          <a:p>
            <a:fld id="{5A282935-78A3-45E0-B63B-D560F6138E9C}" type="datetime1">
              <a:rPr lang="en-GB" smtClean="0"/>
              <a:t>22/03/2026</a:t>
            </a:fld>
            <a:endParaRPr lang="en-GB"/>
          </a:p>
        </p:txBody>
      </p:sp>
      <p:sp>
        <p:nvSpPr>
          <p:cNvPr id="3" name="Footer Placeholder 2">
            <a:extLst>
              <a:ext uri="{FF2B5EF4-FFF2-40B4-BE49-F238E27FC236}">
                <a16:creationId xmlns:a16="http://schemas.microsoft.com/office/drawing/2014/main" id="{BFA2DB83-D17F-84C8-8B3A-FBD4E9D08AC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DBC7E11-06D7-D71D-36AF-726EB27037F7}"/>
              </a:ext>
            </a:extLst>
          </p:cNvPr>
          <p:cNvSpPr>
            <a:spLocks noGrp="1"/>
          </p:cNvSpPr>
          <p:nvPr>
            <p:ph type="sldNum" sz="quarter" idx="12"/>
          </p:nvPr>
        </p:nvSpPr>
        <p:spPr/>
        <p:txBody>
          <a:bodyPr/>
          <a:lstStyle/>
          <a:p>
            <a:fld id="{1C561B3E-5239-4361-8050-35D574AAA339}" type="slidenum">
              <a:rPr lang="en-GB" smtClean="0"/>
              <a:t>‹#›</a:t>
            </a:fld>
            <a:endParaRPr lang="en-GB"/>
          </a:p>
        </p:txBody>
      </p:sp>
    </p:spTree>
    <p:extLst>
      <p:ext uri="{BB962C8B-B14F-4D97-AF65-F5344CB8AC3E}">
        <p14:creationId xmlns:p14="http://schemas.microsoft.com/office/powerpoint/2010/main" val="618325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10547-B8D5-499F-2146-00784A5E3D3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6B9208A3-B397-3F0C-4691-B76F3EE94A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872C6FB-AD86-228C-D2C3-C3C8CF77C3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B8ADC76-A5B9-6DA5-8241-01A1FD77D9BF}"/>
              </a:ext>
            </a:extLst>
          </p:cNvPr>
          <p:cNvSpPr>
            <a:spLocks noGrp="1"/>
          </p:cNvSpPr>
          <p:nvPr>
            <p:ph type="dt" sz="half" idx="10"/>
          </p:nvPr>
        </p:nvSpPr>
        <p:spPr/>
        <p:txBody>
          <a:bodyPr/>
          <a:lstStyle/>
          <a:p>
            <a:fld id="{61D773AC-5620-433D-8170-F5A79E91C166}" type="datetime1">
              <a:rPr lang="en-GB" smtClean="0"/>
              <a:t>22/03/2026</a:t>
            </a:fld>
            <a:endParaRPr lang="en-GB"/>
          </a:p>
        </p:txBody>
      </p:sp>
      <p:sp>
        <p:nvSpPr>
          <p:cNvPr id="6" name="Footer Placeholder 5">
            <a:extLst>
              <a:ext uri="{FF2B5EF4-FFF2-40B4-BE49-F238E27FC236}">
                <a16:creationId xmlns:a16="http://schemas.microsoft.com/office/drawing/2014/main" id="{2000FC95-B093-49C5-7063-856F845E4A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3F07CA7-A5F5-C160-58AC-8C9D376A16FC}"/>
              </a:ext>
            </a:extLst>
          </p:cNvPr>
          <p:cNvSpPr>
            <a:spLocks noGrp="1"/>
          </p:cNvSpPr>
          <p:nvPr>
            <p:ph type="sldNum" sz="quarter" idx="12"/>
          </p:nvPr>
        </p:nvSpPr>
        <p:spPr/>
        <p:txBody>
          <a:bodyPr/>
          <a:lstStyle/>
          <a:p>
            <a:fld id="{1C561B3E-5239-4361-8050-35D574AAA339}" type="slidenum">
              <a:rPr lang="en-GB" smtClean="0"/>
              <a:t>‹#›</a:t>
            </a:fld>
            <a:endParaRPr lang="en-GB"/>
          </a:p>
        </p:txBody>
      </p:sp>
    </p:spTree>
    <p:extLst>
      <p:ext uri="{BB962C8B-B14F-4D97-AF65-F5344CB8AC3E}">
        <p14:creationId xmlns:p14="http://schemas.microsoft.com/office/powerpoint/2010/main" val="1370827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CCA1F-F620-EB99-C6A0-4E8CBA9D3BD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F0878928-F17C-794F-B399-C16C33D356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0E9E5D6-A450-D43C-EF87-B0ECBE9D33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456C8BB-DE8A-11FA-1758-A7E04BD317F0}"/>
              </a:ext>
            </a:extLst>
          </p:cNvPr>
          <p:cNvSpPr>
            <a:spLocks noGrp="1"/>
          </p:cNvSpPr>
          <p:nvPr>
            <p:ph type="dt" sz="half" idx="10"/>
          </p:nvPr>
        </p:nvSpPr>
        <p:spPr/>
        <p:txBody>
          <a:bodyPr/>
          <a:lstStyle/>
          <a:p>
            <a:fld id="{E89895D8-9C32-4221-982A-E3FDF781F2CC}" type="datetime1">
              <a:rPr lang="en-GB" smtClean="0"/>
              <a:t>22/03/2026</a:t>
            </a:fld>
            <a:endParaRPr lang="en-GB"/>
          </a:p>
        </p:txBody>
      </p:sp>
      <p:sp>
        <p:nvSpPr>
          <p:cNvPr id="6" name="Footer Placeholder 5">
            <a:extLst>
              <a:ext uri="{FF2B5EF4-FFF2-40B4-BE49-F238E27FC236}">
                <a16:creationId xmlns:a16="http://schemas.microsoft.com/office/drawing/2014/main" id="{DDB7B8AD-594C-1E60-9AF9-D91587E169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892724E-3813-6263-E07D-51BE30C5F2BA}"/>
              </a:ext>
            </a:extLst>
          </p:cNvPr>
          <p:cNvSpPr>
            <a:spLocks noGrp="1"/>
          </p:cNvSpPr>
          <p:nvPr>
            <p:ph type="sldNum" sz="quarter" idx="12"/>
          </p:nvPr>
        </p:nvSpPr>
        <p:spPr/>
        <p:txBody>
          <a:bodyPr/>
          <a:lstStyle/>
          <a:p>
            <a:fld id="{1C561B3E-5239-4361-8050-35D574AAA339}" type="slidenum">
              <a:rPr lang="en-GB" smtClean="0"/>
              <a:t>‹#›</a:t>
            </a:fld>
            <a:endParaRPr lang="en-GB"/>
          </a:p>
        </p:txBody>
      </p:sp>
    </p:spTree>
    <p:extLst>
      <p:ext uri="{BB962C8B-B14F-4D97-AF65-F5344CB8AC3E}">
        <p14:creationId xmlns:p14="http://schemas.microsoft.com/office/powerpoint/2010/main" val="3578951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D7F76-D3B1-FB66-A053-3F2175F884E9}"/>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3FA6E33-E388-76DF-8930-52E1BD21E2B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7ECBCC6-C8A3-5F24-1AA3-C504B3806A09}"/>
              </a:ext>
            </a:extLst>
          </p:cNvPr>
          <p:cNvSpPr>
            <a:spLocks noGrp="1"/>
          </p:cNvSpPr>
          <p:nvPr>
            <p:ph type="dt" sz="half" idx="10"/>
          </p:nvPr>
        </p:nvSpPr>
        <p:spPr/>
        <p:txBody>
          <a:bodyPr/>
          <a:lstStyle/>
          <a:p>
            <a:fld id="{24C649EA-9E3D-4FCF-B67E-EFC153395C93}" type="datetime1">
              <a:rPr lang="en-GB" smtClean="0"/>
              <a:t>22/03/2026</a:t>
            </a:fld>
            <a:endParaRPr lang="en-GB"/>
          </a:p>
        </p:txBody>
      </p:sp>
      <p:sp>
        <p:nvSpPr>
          <p:cNvPr id="5" name="Footer Placeholder 4">
            <a:extLst>
              <a:ext uri="{FF2B5EF4-FFF2-40B4-BE49-F238E27FC236}">
                <a16:creationId xmlns:a16="http://schemas.microsoft.com/office/drawing/2014/main" id="{D7625F6F-3D20-D80D-50F3-EA96115E60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2107EF-65CC-1DCE-04B2-1ACE255ED523}"/>
              </a:ext>
            </a:extLst>
          </p:cNvPr>
          <p:cNvSpPr>
            <a:spLocks noGrp="1"/>
          </p:cNvSpPr>
          <p:nvPr>
            <p:ph type="sldNum" sz="quarter" idx="12"/>
          </p:nvPr>
        </p:nvSpPr>
        <p:spPr/>
        <p:txBody>
          <a:bodyPr/>
          <a:lstStyle/>
          <a:p>
            <a:fld id="{1C561B3E-5239-4361-8050-35D574AAA339}" type="slidenum">
              <a:rPr lang="en-GB" smtClean="0"/>
              <a:t>‹#›</a:t>
            </a:fld>
            <a:endParaRPr lang="en-GB"/>
          </a:p>
        </p:txBody>
      </p:sp>
    </p:spTree>
    <p:extLst>
      <p:ext uri="{BB962C8B-B14F-4D97-AF65-F5344CB8AC3E}">
        <p14:creationId xmlns:p14="http://schemas.microsoft.com/office/powerpoint/2010/main" val="116101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5B244D-DB89-9D8D-E380-D7488ED952C1}"/>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16C27A0-6271-0B86-8988-C176A68B72D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218EDD1-F1D4-34D3-259A-208AD5268AC5}"/>
              </a:ext>
            </a:extLst>
          </p:cNvPr>
          <p:cNvSpPr>
            <a:spLocks noGrp="1"/>
          </p:cNvSpPr>
          <p:nvPr>
            <p:ph type="dt" sz="half" idx="10"/>
          </p:nvPr>
        </p:nvSpPr>
        <p:spPr/>
        <p:txBody>
          <a:bodyPr/>
          <a:lstStyle/>
          <a:p>
            <a:fld id="{18CBE8F5-8C24-40E9-A270-C8C5E0E12814}" type="datetime1">
              <a:rPr lang="en-GB" smtClean="0"/>
              <a:t>22/03/2026</a:t>
            </a:fld>
            <a:endParaRPr lang="en-GB"/>
          </a:p>
        </p:txBody>
      </p:sp>
      <p:sp>
        <p:nvSpPr>
          <p:cNvPr id="5" name="Footer Placeholder 4">
            <a:extLst>
              <a:ext uri="{FF2B5EF4-FFF2-40B4-BE49-F238E27FC236}">
                <a16:creationId xmlns:a16="http://schemas.microsoft.com/office/drawing/2014/main" id="{18C345E7-6E51-1452-A9EB-C760666CAD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7C7739-2A10-311A-F720-2903ABD88F45}"/>
              </a:ext>
            </a:extLst>
          </p:cNvPr>
          <p:cNvSpPr>
            <a:spLocks noGrp="1"/>
          </p:cNvSpPr>
          <p:nvPr>
            <p:ph type="sldNum" sz="quarter" idx="12"/>
          </p:nvPr>
        </p:nvSpPr>
        <p:spPr/>
        <p:txBody>
          <a:bodyPr/>
          <a:lstStyle/>
          <a:p>
            <a:fld id="{1C561B3E-5239-4361-8050-35D574AAA339}" type="slidenum">
              <a:rPr lang="en-GB" smtClean="0"/>
              <a:t>‹#›</a:t>
            </a:fld>
            <a:endParaRPr lang="en-GB"/>
          </a:p>
        </p:txBody>
      </p:sp>
    </p:spTree>
    <p:extLst>
      <p:ext uri="{BB962C8B-B14F-4D97-AF65-F5344CB8AC3E}">
        <p14:creationId xmlns:p14="http://schemas.microsoft.com/office/powerpoint/2010/main" val="31790926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72655-99CB-C886-632E-66FCBF8EB30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72824D2-2E5E-722A-CEF2-00C16F3472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33601388-2C3E-DC2C-394B-395127E4BA33}"/>
              </a:ext>
            </a:extLst>
          </p:cNvPr>
          <p:cNvSpPr>
            <a:spLocks noGrp="1"/>
          </p:cNvSpPr>
          <p:nvPr>
            <p:ph type="dt" sz="half" idx="10"/>
          </p:nvPr>
        </p:nvSpPr>
        <p:spPr/>
        <p:txBody>
          <a:bodyPr/>
          <a:lstStyle/>
          <a:p>
            <a:fld id="{14C300EB-55E2-46B2-935D-BD39F2696CAC}" type="datetime1">
              <a:rPr lang="en-GB" smtClean="0"/>
              <a:t>22/03/2026</a:t>
            </a:fld>
            <a:endParaRPr lang="en-GB"/>
          </a:p>
        </p:txBody>
      </p:sp>
      <p:sp>
        <p:nvSpPr>
          <p:cNvPr id="5" name="Footer Placeholder 4">
            <a:extLst>
              <a:ext uri="{FF2B5EF4-FFF2-40B4-BE49-F238E27FC236}">
                <a16:creationId xmlns:a16="http://schemas.microsoft.com/office/drawing/2014/main" id="{A1D2A2E6-8432-8AAB-6F6E-6E7E4903D9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FFD267-30D6-F426-FE5D-18CB526F4507}"/>
              </a:ext>
            </a:extLst>
          </p:cNvPr>
          <p:cNvSpPr>
            <a:spLocks noGrp="1"/>
          </p:cNvSpPr>
          <p:nvPr>
            <p:ph type="sldNum" sz="quarter" idx="12"/>
          </p:nvPr>
        </p:nvSpPr>
        <p:spPr/>
        <p:txBody>
          <a:bodyPr/>
          <a:lstStyle/>
          <a:p>
            <a:fld id="{CD17292D-9168-4F1D-8678-CDC2680D5421}" type="slidenum">
              <a:rPr lang="en-GB" smtClean="0"/>
              <a:t>‹#›</a:t>
            </a:fld>
            <a:endParaRPr lang="en-GB"/>
          </a:p>
        </p:txBody>
      </p:sp>
    </p:spTree>
    <p:extLst>
      <p:ext uri="{BB962C8B-B14F-4D97-AF65-F5344CB8AC3E}">
        <p14:creationId xmlns:p14="http://schemas.microsoft.com/office/powerpoint/2010/main" val="1420955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A6284-2577-AB1E-FB3E-0A342BDB4A8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90A7C79-2F63-0768-4A43-8A84E60F6BB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446478-8EAE-7195-3799-328503801D2C}"/>
              </a:ext>
            </a:extLst>
          </p:cNvPr>
          <p:cNvSpPr>
            <a:spLocks noGrp="1"/>
          </p:cNvSpPr>
          <p:nvPr>
            <p:ph type="dt" sz="half" idx="10"/>
          </p:nvPr>
        </p:nvSpPr>
        <p:spPr/>
        <p:txBody>
          <a:bodyPr/>
          <a:lstStyle/>
          <a:p>
            <a:fld id="{749D9379-00D3-4B37-850B-649072C26D15}" type="datetime1">
              <a:rPr lang="en-GB" smtClean="0"/>
              <a:t>22/03/2026</a:t>
            </a:fld>
            <a:endParaRPr lang="en-GB"/>
          </a:p>
        </p:txBody>
      </p:sp>
      <p:sp>
        <p:nvSpPr>
          <p:cNvPr id="5" name="Footer Placeholder 4">
            <a:extLst>
              <a:ext uri="{FF2B5EF4-FFF2-40B4-BE49-F238E27FC236}">
                <a16:creationId xmlns:a16="http://schemas.microsoft.com/office/drawing/2014/main" id="{4C796235-DF3A-3EC4-D8B5-A6D89EAB62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A11365-3186-7FD7-BC64-A1408DBD7AA3}"/>
              </a:ext>
            </a:extLst>
          </p:cNvPr>
          <p:cNvSpPr>
            <a:spLocks noGrp="1"/>
          </p:cNvSpPr>
          <p:nvPr>
            <p:ph type="sldNum" sz="quarter" idx="12"/>
          </p:nvPr>
        </p:nvSpPr>
        <p:spPr/>
        <p:txBody>
          <a:bodyPr/>
          <a:lstStyle/>
          <a:p>
            <a:fld id="{CD17292D-9168-4F1D-8678-CDC2680D5421}" type="slidenum">
              <a:rPr lang="en-GB" smtClean="0"/>
              <a:t>‹#›</a:t>
            </a:fld>
            <a:endParaRPr lang="en-GB"/>
          </a:p>
        </p:txBody>
      </p:sp>
    </p:spTree>
    <p:extLst>
      <p:ext uri="{BB962C8B-B14F-4D97-AF65-F5344CB8AC3E}">
        <p14:creationId xmlns:p14="http://schemas.microsoft.com/office/powerpoint/2010/main" val="1405533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450FB-4655-C299-76C9-712E0B2D307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64BC993-E91B-3C91-EB80-7CB0EA05F4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ECB0F20-A808-085E-7D66-9A70AC27FD5A}"/>
              </a:ext>
            </a:extLst>
          </p:cNvPr>
          <p:cNvSpPr>
            <a:spLocks noGrp="1"/>
          </p:cNvSpPr>
          <p:nvPr>
            <p:ph type="dt" sz="half" idx="10"/>
          </p:nvPr>
        </p:nvSpPr>
        <p:spPr/>
        <p:txBody>
          <a:bodyPr/>
          <a:lstStyle/>
          <a:p>
            <a:fld id="{380C3668-EC5A-4F01-826E-BEE8519757EC}" type="datetime1">
              <a:rPr lang="en-GB" smtClean="0"/>
              <a:t>22/03/2026</a:t>
            </a:fld>
            <a:endParaRPr lang="en-GB"/>
          </a:p>
        </p:txBody>
      </p:sp>
      <p:sp>
        <p:nvSpPr>
          <p:cNvPr id="5" name="Footer Placeholder 4">
            <a:extLst>
              <a:ext uri="{FF2B5EF4-FFF2-40B4-BE49-F238E27FC236}">
                <a16:creationId xmlns:a16="http://schemas.microsoft.com/office/drawing/2014/main" id="{85E656CF-38F0-FEDC-AF75-16FE689D93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32FB8F-BECE-4D77-B954-1A5A01BD766F}"/>
              </a:ext>
            </a:extLst>
          </p:cNvPr>
          <p:cNvSpPr>
            <a:spLocks noGrp="1"/>
          </p:cNvSpPr>
          <p:nvPr>
            <p:ph type="sldNum" sz="quarter" idx="12"/>
          </p:nvPr>
        </p:nvSpPr>
        <p:spPr/>
        <p:txBody>
          <a:bodyPr/>
          <a:lstStyle/>
          <a:p>
            <a:fld id="{CD17292D-9168-4F1D-8678-CDC2680D5421}" type="slidenum">
              <a:rPr lang="en-GB" smtClean="0"/>
              <a:t>‹#›</a:t>
            </a:fld>
            <a:endParaRPr lang="en-GB"/>
          </a:p>
        </p:txBody>
      </p:sp>
    </p:spTree>
    <p:extLst>
      <p:ext uri="{BB962C8B-B14F-4D97-AF65-F5344CB8AC3E}">
        <p14:creationId xmlns:p14="http://schemas.microsoft.com/office/powerpoint/2010/main" val="2386309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81D71-44BA-2FA2-3809-00F2297EE9D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078A13E-E128-DF28-F3B2-B4AC51CAD12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8935C62-8862-E54F-1FCD-ECDA66C0CA8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432D425-FB2E-FC9A-5F41-50D9E4F3CF15}"/>
              </a:ext>
            </a:extLst>
          </p:cNvPr>
          <p:cNvSpPr>
            <a:spLocks noGrp="1"/>
          </p:cNvSpPr>
          <p:nvPr>
            <p:ph type="dt" sz="half" idx="10"/>
          </p:nvPr>
        </p:nvSpPr>
        <p:spPr/>
        <p:txBody>
          <a:bodyPr/>
          <a:lstStyle/>
          <a:p>
            <a:fld id="{0FA00443-3678-45D4-98D3-6D019BFAE1C5}" type="datetime1">
              <a:rPr lang="en-GB" smtClean="0"/>
              <a:t>22/03/2026</a:t>
            </a:fld>
            <a:endParaRPr lang="en-GB"/>
          </a:p>
        </p:txBody>
      </p:sp>
      <p:sp>
        <p:nvSpPr>
          <p:cNvPr id="6" name="Footer Placeholder 5">
            <a:extLst>
              <a:ext uri="{FF2B5EF4-FFF2-40B4-BE49-F238E27FC236}">
                <a16:creationId xmlns:a16="http://schemas.microsoft.com/office/drawing/2014/main" id="{0AE5B98F-1BD1-C01A-0E45-8E7F4E3CEF5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6B238BD-D102-E71E-7FC1-699798AE0CD9}"/>
              </a:ext>
            </a:extLst>
          </p:cNvPr>
          <p:cNvSpPr>
            <a:spLocks noGrp="1"/>
          </p:cNvSpPr>
          <p:nvPr>
            <p:ph type="sldNum" sz="quarter" idx="12"/>
          </p:nvPr>
        </p:nvSpPr>
        <p:spPr/>
        <p:txBody>
          <a:bodyPr/>
          <a:lstStyle/>
          <a:p>
            <a:fld id="{CD17292D-9168-4F1D-8678-CDC2680D5421}" type="slidenum">
              <a:rPr lang="en-GB" smtClean="0"/>
              <a:t>‹#›</a:t>
            </a:fld>
            <a:endParaRPr lang="en-GB"/>
          </a:p>
        </p:txBody>
      </p:sp>
    </p:spTree>
    <p:extLst>
      <p:ext uri="{BB962C8B-B14F-4D97-AF65-F5344CB8AC3E}">
        <p14:creationId xmlns:p14="http://schemas.microsoft.com/office/powerpoint/2010/main" val="34753897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36EDC-8027-5C85-B993-E155BB163AB7}"/>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E34FC22-A0E7-9C26-CEE1-8E6EAF4923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3123963-82EC-E0B7-A961-D720CA7ACB1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1D55533-0A48-C661-90FE-C14D39B6CF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27943D3-705F-C0D4-F163-4F28D051EAD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21C597C-AFF1-86EB-7405-24DC67D6774A}"/>
              </a:ext>
            </a:extLst>
          </p:cNvPr>
          <p:cNvSpPr>
            <a:spLocks noGrp="1"/>
          </p:cNvSpPr>
          <p:nvPr>
            <p:ph type="dt" sz="half" idx="10"/>
          </p:nvPr>
        </p:nvSpPr>
        <p:spPr/>
        <p:txBody>
          <a:bodyPr/>
          <a:lstStyle/>
          <a:p>
            <a:fld id="{3BD8E658-A88A-4DA0-83CC-22CF06A7835C}" type="datetime1">
              <a:rPr lang="en-GB" smtClean="0"/>
              <a:t>22/03/2026</a:t>
            </a:fld>
            <a:endParaRPr lang="en-GB"/>
          </a:p>
        </p:txBody>
      </p:sp>
      <p:sp>
        <p:nvSpPr>
          <p:cNvPr id="8" name="Footer Placeholder 7">
            <a:extLst>
              <a:ext uri="{FF2B5EF4-FFF2-40B4-BE49-F238E27FC236}">
                <a16:creationId xmlns:a16="http://schemas.microsoft.com/office/drawing/2014/main" id="{42822FD4-99B5-AF57-6AD9-151B55D3EF5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DDC6BD5-031A-A338-02D9-AA5D076CD640}"/>
              </a:ext>
            </a:extLst>
          </p:cNvPr>
          <p:cNvSpPr>
            <a:spLocks noGrp="1"/>
          </p:cNvSpPr>
          <p:nvPr>
            <p:ph type="sldNum" sz="quarter" idx="12"/>
          </p:nvPr>
        </p:nvSpPr>
        <p:spPr/>
        <p:txBody>
          <a:bodyPr/>
          <a:lstStyle/>
          <a:p>
            <a:fld id="{CD17292D-9168-4F1D-8678-CDC2680D5421}" type="slidenum">
              <a:rPr lang="en-GB" smtClean="0"/>
              <a:t>‹#›</a:t>
            </a:fld>
            <a:endParaRPr lang="en-GB"/>
          </a:p>
        </p:txBody>
      </p:sp>
    </p:spTree>
    <p:extLst>
      <p:ext uri="{BB962C8B-B14F-4D97-AF65-F5344CB8AC3E}">
        <p14:creationId xmlns:p14="http://schemas.microsoft.com/office/powerpoint/2010/main" val="36826441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E9E81-0BC1-FF50-DA33-EC5CC5BD410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50161109-7F50-AF94-54D5-54DD9DBFA8C4}"/>
              </a:ext>
            </a:extLst>
          </p:cNvPr>
          <p:cNvSpPr>
            <a:spLocks noGrp="1"/>
          </p:cNvSpPr>
          <p:nvPr>
            <p:ph type="dt" sz="half" idx="10"/>
          </p:nvPr>
        </p:nvSpPr>
        <p:spPr/>
        <p:txBody>
          <a:bodyPr/>
          <a:lstStyle/>
          <a:p>
            <a:fld id="{B5CFF051-FFB7-40A0-AE44-406F62F90DDB}" type="datetime1">
              <a:rPr lang="en-GB" smtClean="0"/>
              <a:t>22/03/2026</a:t>
            </a:fld>
            <a:endParaRPr lang="en-GB"/>
          </a:p>
        </p:txBody>
      </p:sp>
      <p:sp>
        <p:nvSpPr>
          <p:cNvPr id="4" name="Footer Placeholder 3">
            <a:extLst>
              <a:ext uri="{FF2B5EF4-FFF2-40B4-BE49-F238E27FC236}">
                <a16:creationId xmlns:a16="http://schemas.microsoft.com/office/drawing/2014/main" id="{55EEC0FD-9DFF-9476-481E-692794B04D1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F7DE320-F1CC-72D8-FACD-4211DE2A197A}"/>
              </a:ext>
            </a:extLst>
          </p:cNvPr>
          <p:cNvSpPr>
            <a:spLocks noGrp="1"/>
          </p:cNvSpPr>
          <p:nvPr>
            <p:ph type="sldNum" sz="quarter" idx="12"/>
          </p:nvPr>
        </p:nvSpPr>
        <p:spPr/>
        <p:txBody>
          <a:bodyPr/>
          <a:lstStyle/>
          <a:p>
            <a:fld id="{CD17292D-9168-4F1D-8678-CDC2680D5421}" type="slidenum">
              <a:rPr lang="en-GB" smtClean="0"/>
              <a:t>‹#›</a:t>
            </a:fld>
            <a:endParaRPr lang="en-GB"/>
          </a:p>
        </p:txBody>
      </p:sp>
    </p:spTree>
    <p:extLst>
      <p:ext uri="{BB962C8B-B14F-4D97-AF65-F5344CB8AC3E}">
        <p14:creationId xmlns:p14="http://schemas.microsoft.com/office/powerpoint/2010/main" val="3765340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6C3D42-F53D-99B4-702D-163DA29F2D86}"/>
              </a:ext>
            </a:extLst>
          </p:cNvPr>
          <p:cNvSpPr>
            <a:spLocks noGrp="1"/>
          </p:cNvSpPr>
          <p:nvPr>
            <p:ph type="dt" sz="half" idx="10"/>
          </p:nvPr>
        </p:nvSpPr>
        <p:spPr/>
        <p:txBody>
          <a:bodyPr/>
          <a:lstStyle/>
          <a:p>
            <a:fld id="{BF932F22-41EA-4099-B334-91941F2F88D1}" type="datetime1">
              <a:rPr lang="en-GB" smtClean="0"/>
              <a:t>22/03/2026</a:t>
            </a:fld>
            <a:endParaRPr lang="en-GB"/>
          </a:p>
        </p:txBody>
      </p:sp>
      <p:sp>
        <p:nvSpPr>
          <p:cNvPr id="3" name="Footer Placeholder 2">
            <a:extLst>
              <a:ext uri="{FF2B5EF4-FFF2-40B4-BE49-F238E27FC236}">
                <a16:creationId xmlns:a16="http://schemas.microsoft.com/office/drawing/2014/main" id="{6C8B15CB-C73F-2B30-50E0-D6B4E5A611C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BCE6A03-82C6-1784-2CF0-4380F6C533AB}"/>
              </a:ext>
            </a:extLst>
          </p:cNvPr>
          <p:cNvSpPr>
            <a:spLocks noGrp="1"/>
          </p:cNvSpPr>
          <p:nvPr>
            <p:ph type="sldNum" sz="quarter" idx="12"/>
          </p:nvPr>
        </p:nvSpPr>
        <p:spPr/>
        <p:txBody>
          <a:bodyPr/>
          <a:lstStyle/>
          <a:p>
            <a:fld id="{CD17292D-9168-4F1D-8678-CDC2680D5421}" type="slidenum">
              <a:rPr lang="en-GB" smtClean="0"/>
              <a:t>‹#›</a:t>
            </a:fld>
            <a:endParaRPr lang="en-GB"/>
          </a:p>
        </p:txBody>
      </p:sp>
    </p:spTree>
    <p:extLst>
      <p:ext uri="{BB962C8B-B14F-4D97-AF65-F5344CB8AC3E}">
        <p14:creationId xmlns:p14="http://schemas.microsoft.com/office/powerpoint/2010/main" val="4179766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B587-E83D-45BD-92AC-793E20782E1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452D5C2-4F22-BAC5-B7D1-AE6D60206D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1E94511-9FC1-0739-C498-42120BA935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676A7F0-5757-CA70-3B9B-CF17F469453B}"/>
              </a:ext>
            </a:extLst>
          </p:cNvPr>
          <p:cNvSpPr>
            <a:spLocks noGrp="1"/>
          </p:cNvSpPr>
          <p:nvPr>
            <p:ph type="dt" sz="half" idx="10"/>
          </p:nvPr>
        </p:nvSpPr>
        <p:spPr/>
        <p:txBody>
          <a:bodyPr/>
          <a:lstStyle/>
          <a:p>
            <a:fld id="{D84DFB7D-0CEA-49A1-888D-1BF5EF4F1269}" type="datetime1">
              <a:rPr lang="en-GB" smtClean="0"/>
              <a:t>22/03/2026</a:t>
            </a:fld>
            <a:endParaRPr lang="en-GB"/>
          </a:p>
        </p:txBody>
      </p:sp>
      <p:sp>
        <p:nvSpPr>
          <p:cNvPr id="6" name="Footer Placeholder 5">
            <a:extLst>
              <a:ext uri="{FF2B5EF4-FFF2-40B4-BE49-F238E27FC236}">
                <a16:creationId xmlns:a16="http://schemas.microsoft.com/office/drawing/2014/main" id="{728C6E9B-7B09-EA58-3F73-4261F0C3A5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13DF9F-0B3D-2AD2-CE14-4E38CFE71C61}"/>
              </a:ext>
            </a:extLst>
          </p:cNvPr>
          <p:cNvSpPr>
            <a:spLocks noGrp="1"/>
          </p:cNvSpPr>
          <p:nvPr>
            <p:ph type="sldNum" sz="quarter" idx="12"/>
          </p:nvPr>
        </p:nvSpPr>
        <p:spPr/>
        <p:txBody>
          <a:bodyPr/>
          <a:lstStyle/>
          <a:p>
            <a:fld id="{CD17292D-9168-4F1D-8678-CDC2680D5421}" type="slidenum">
              <a:rPr lang="en-GB" smtClean="0"/>
              <a:t>‹#›</a:t>
            </a:fld>
            <a:endParaRPr lang="en-GB"/>
          </a:p>
        </p:txBody>
      </p:sp>
    </p:spTree>
    <p:extLst>
      <p:ext uri="{BB962C8B-B14F-4D97-AF65-F5344CB8AC3E}">
        <p14:creationId xmlns:p14="http://schemas.microsoft.com/office/powerpoint/2010/main" val="40495620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A3844-7460-1757-63F4-8B7A2C89072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70107A2-603C-C316-D235-305FEC8DDF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14493B9-A27F-6211-26F6-5AE9F5A838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B9D40B2-1787-5B44-9AE2-CCBE2901A644}"/>
              </a:ext>
            </a:extLst>
          </p:cNvPr>
          <p:cNvSpPr>
            <a:spLocks noGrp="1"/>
          </p:cNvSpPr>
          <p:nvPr>
            <p:ph type="dt" sz="half" idx="10"/>
          </p:nvPr>
        </p:nvSpPr>
        <p:spPr/>
        <p:txBody>
          <a:bodyPr/>
          <a:lstStyle/>
          <a:p>
            <a:fld id="{590BA12B-5263-465E-9190-96C57899015B}" type="datetime1">
              <a:rPr lang="en-GB" smtClean="0"/>
              <a:t>22/03/2026</a:t>
            </a:fld>
            <a:endParaRPr lang="en-GB"/>
          </a:p>
        </p:txBody>
      </p:sp>
      <p:sp>
        <p:nvSpPr>
          <p:cNvPr id="6" name="Footer Placeholder 5">
            <a:extLst>
              <a:ext uri="{FF2B5EF4-FFF2-40B4-BE49-F238E27FC236}">
                <a16:creationId xmlns:a16="http://schemas.microsoft.com/office/drawing/2014/main" id="{2DD67F58-012F-68F3-8E89-2529CC70D7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C584699-515B-EDDA-106D-C57BF8140F4F}"/>
              </a:ext>
            </a:extLst>
          </p:cNvPr>
          <p:cNvSpPr>
            <a:spLocks noGrp="1"/>
          </p:cNvSpPr>
          <p:nvPr>
            <p:ph type="sldNum" sz="quarter" idx="12"/>
          </p:nvPr>
        </p:nvSpPr>
        <p:spPr/>
        <p:txBody>
          <a:bodyPr/>
          <a:lstStyle/>
          <a:p>
            <a:fld id="{CD17292D-9168-4F1D-8678-CDC2680D5421}" type="slidenum">
              <a:rPr lang="en-GB" smtClean="0"/>
              <a:t>‹#›</a:t>
            </a:fld>
            <a:endParaRPr lang="en-GB"/>
          </a:p>
        </p:txBody>
      </p:sp>
    </p:spTree>
    <p:extLst>
      <p:ext uri="{BB962C8B-B14F-4D97-AF65-F5344CB8AC3E}">
        <p14:creationId xmlns:p14="http://schemas.microsoft.com/office/powerpoint/2010/main" val="15651825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75E93-234E-2F09-256D-64C5F4A425F9}"/>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317688C-AFC0-4451-F5DA-00D9D08190C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CB4A7F0-9A52-1006-FF98-4B2EEAC4FB44}"/>
              </a:ext>
            </a:extLst>
          </p:cNvPr>
          <p:cNvSpPr>
            <a:spLocks noGrp="1"/>
          </p:cNvSpPr>
          <p:nvPr>
            <p:ph type="dt" sz="half" idx="10"/>
          </p:nvPr>
        </p:nvSpPr>
        <p:spPr/>
        <p:txBody>
          <a:bodyPr/>
          <a:lstStyle/>
          <a:p>
            <a:fld id="{F04BE262-1901-4ADC-B55B-8C2F479186D7}" type="datetime1">
              <a:rPr lang="en-GB" smtClean="0"/>
              <a:t>22/03/2026</a:t>
            </a:fld>
            <a:endParaRPr lang="en-GB"/>
          </a:p>
        </p:txBody>
      </p:sp>
      <p:sp>
        <p:nvSpPr>
          <p:cNvPr id="5" name="Footer Placeholder 4">
            <a:extLst>
              <a:ext uri="{FF2B5EF4-FFF2-40B4-BE49-F238E27FC236}">
                <a16:creationId xmlns:a16="http://schemas.microsoft.com/office/drawing/2014/main" id="{1474D9F0-9459-1AD6-09BA-3F6FB2180A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29C6A6-0ABC-176F-21A9-C7AFB4714572}"/>
              </a:ext>
            </a:extLst>
          </p:cNvPr>
          <p:cNvSpPr>
            <a:spLocks noGrp="1"/>
          </p:cNvSpPr>
          <p:nvPr>
            <p:ph type="sldNum" sz="quarter" idx="12"/>
          </p:nvPr>
        </p:nvSpPr>
        <p:spPr/>
        <p:txBody>
          <a:bodyPr/>
          <a:lstStyle/>
          <a:p>
            <a:fld id="{CD17292D-9168-4F1D-8678-CDC2680D5421}" type="slidenum">
              <a:rPr lang="en-GB" smtClean="0"/>
              <a:t>‹#›</a:t>
            </a:fld>
            <a:endParaRPr lang="en-GB"/>
          </a:p>
        </p:txBody>
      </p:sp>
    </p:spTree>
    <p:extLst>
      <p:ext uri="{BB962C8B-B14F-4D97-AF65-F5344CB8AC3E}">
        <p14:creationId xmlns:p14="http://schemas.microsoft.com/office/powerpoint/2010/main" val="7464992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20EA33-2E49-29EE-CDD5-3A130E7D6E38}"/>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D9E1735C-1D98-85B4-7D30-1D437C0E78A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487123C-6A88-6EC3-F2A4-A631BEB347A1}"/>
              </a:ext>
            </a:extLst>
          </p:cNvPr>
          <p:cNvSpPr>
            <a:spLocks noGrp="1"/>
          </p:cNvSpPr>
          <p:nvPr>
            <p:ph type="dt" sz="half" idx="10"/>
          </p:nvPr>
        </p:nvSpPr>
        <p:spPr/>
        <p:txBody>
          <a:bodyPr/>
          <a:lstStyle/>
          <a:p>
            <a:fld id="{183CA470-C9E7-4EE3-A2EE-9F141133A1DF}" type="datetime1">
              <a:rPr lang="en-GB" smtClean="0"/>
              <a:t>22/03/2026</a:t>
            </a:fld>
            <a:endParaRPr lang="en-GB"/>
          </a:p>
        </p:txBody>
      </p:sp>
      <p:sp>
        <p:nvSpPr>
          <p:cNvPr id="5" name="Footer Placeholder 4">
            <a:extLst>
              <a:ext uri="{FF2B5EF4-FFF2-40B4-BE49-F238E27FC236}">
                <a16:creationId xmlns:a16="http://schemas.microsoft.com/office/drawing/2014/main" id="{CA2EF319-2E30-A337-6224-9BCE2E1495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A5B83F-98C2-E29B-58C1-3CCFAF47127B}"/>
              </a:ext>
            </a:extLst>
          </p:cNvPr>
          <p:cNvSpPr>
            <a:spLocks noGrp="1"/>
          </p:cNvSpPr>
          <p:nvPr>
            <p:ph type="sldNum" sz="quarter" idx="12"/>
          </p:nvPr>
        </p:nvSpPr>
        <p:spPr/>
        <p:txBody>
          <a:bodyPr/>
          <a:lstStyle/>
          <a:p>
            <a:fld id="{CD17292D-9168-4F1D-8678-CDC2680D5421}" type="slidenum">
              <a:rPr lang="en-GB" smtClean="0"/>
              <a:t>‹#›</a:t>
            </a:fld>
            <a:endParaRPr lang="en-GB"/>
          </a:p>
        </p:txBody>
      </p:sp>
    </p:spTree>
    <p:extLst>
      <p:ext uri="{BB962C8B-B14F-4D97-AF65-F5344CB8AC3E}">
        <p14:creationId xmlns:p14="http://schemas.microsoft.com/office/powerpoint/2010/main" val="2789762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F6F990-056A-D24C-0740-73D82597C4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8DEE0760-EBAC-EA77-EF09-4A2614A872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E4E5417-E9D5-4892-B5B4-CD32F3F378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297FF5-3297-4568-867E-526680D7CC0C}" type="datetime1">
              <a:rPr lang="en-GB" smtClean="0"/>
              <a:t>22/03/2026</a:t>
            </a:fld>
            <a:endParaRPr lang="en-GB"/>
          </a:p>
        </p:txBody>
      </p:sp>
      <p:sp>
        <p:nvSpPr>
          <p:cNvPr id="5" name="Footer Placeholder 4">
            <a:extLst>
              <a:ext uri="{FF2B5EF4-FFF2-40B4-BE49-F238E27FC236}">
                <a16:creationId xmlns:a16="http://schemas.microsoft.com/office/drawing/2014/main" id="{E33D50F9-E96D-EFCE-6F9E-FEA8808D2F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318ADAD-8A75-9433-0E2D-2451FD8699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561B3E-5239-4361-8050-35D574AAA339}" type="slidenum">
              <a:rPr lang="en-GB" smtClean="0"/>
              <a:t>‹#›</a:t>
            </a:fld>
            <a:endParaRPr lang="en-GB"/>
          </a:p>
        </p:txBody>
      </p:sp>
    </p:spTree>
    <p:extLst>
      <p:ext uri="{BB962C8B-B14F-4D97-AF65-F5344CB8AC3E}">
        <p14:creationId xmlns:p14="http://schemas.microsoft.com/office/powerpoint/2010/main" val="93614604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0B2BD9-66A1-09D5-15D3-194CF35D4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49D7AA92-CF4D-799E-C5B4-78123B180A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E7DF97D-A88A-95C9-D3CE-A3E059AA36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D9BDAC-6E46-4BCA-AF13-DEF27E2C933C}" type="datetime1">
              <a:rPr lang="en-GB" smtClean="0"/>
              <a:t>22/03/2026</a:t>
            </a:fld>
            <a:endParaRPr lang="en-GB"/>
          </a:p>
        </p:txBody>
      </p:sp>
      <p:sp>
        <p:nvSpPr>
          <p:cNvPr id="5" name="Footer Placeholder 4">
            <a:extLst>
              <a:ext uri="{FF2B5EF4-FFF2-40B4-BE49-F238E27FC236}">
                <a16:creationId xmlns:a16="http://schemas.microsoft.com/office/drawing/2014/main" id="{436D884E-67D4-93AE-39C9-2EFE411A78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A94260C-8895-01C9-CA5E-F632A3DCCF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D17292D-9168-4F1D-8678-CDC2680D5421}" type="slidenum">
              <a:rPr lang="en-GB" smtClean="0"/>
              <a:t>‹#›</a:t>
            </a:fld>
            <a:endParaRPr lang="en-GB"/>
          </a:p>
        </p:txBody>
      </p:sp>
    </p:spTree>
    <p:extLst>
      <p:ext uri="{BB962C8B-B14F-4D97-AF65-F5344CB8AC3E}">
        <p14:creationId xmlns:p14="http://schemas.microsoft.com/office/powerpoint/2010/main" val="189545325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microsoft.com/office/2014/relationships/chartEx" Target="../charts/chartEx1.xml"/><Relationship Id="rId1" Type="http://schemas.openxmlformats.org/officeDocument/2006/relationships/slideLayout" Target="../slideLayouts/slideLayout19.xml"/><Relationship Id="rId5" Type="http://schemas.openxmlformats.org/officeDocument/2006/relationships/image" Target="../media/image36.png"/><Relationship Id="rId4" Type="http://schemas.microsoft.com/office/2014/relationships/chartEx" Target="../charts/chartEx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microsoft.com/office/2014/relationships/chartEx" Target="../charts/chartEx3.xml"/><Relationship Id="rId1" Type="http://schemas.openxmlformats.org/officeDocument/2006/relationships/slideLayout" Target="../slideLayouts/slideLayout19.xml"/><Relationship Id="rId5" Type="http://schemas.openxmlformats.org/officeDocument/2006/relationships/image" Target="../media/image39.png"/><Relationship Id="rId4" Type="http://schemas.microsoft.com/office/2014/relationships/chartEx" Target="../charts/chartEx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390.png"/><Relationship Id="rId7" Type="http://schemas.openxmlformats.org/officeDocument/2006/relationships/image" Target="../media/image44.png"/><Relationship Id="rId2" Type="http://schemas.microsoft.com/office/2014/relationships/chartEx" Target="../charts/chartEx5.xml"/><Relationship Id="rId1" Type="http://schemas.openxmlformats.org/officeDocument/2006/relationships/slideLayout" Target="../slideLayouts/slideLayout19.xml"/><Relationship Id="rId6" Type="http://schemas.microsoft.com/office/2014/relationships/chartEx" Target="../charts/chartEx7.xml"/><Relationship Id="rId5" Type="http://schemas.openxmlformats.org/officeDocument/2006/relationships/image" Target="../media/image43.png"/><Relationship Id="rId4" Type="http://schemas.microsoft.com/office/2014/relationships/chartEx" Target="../charts/chartEx6.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19.xml"/><Relationship Id="rId5" Type="http://schemas.openxmlformats.org/officeDocument/2006/relationships/hyperlink" Target="https://www.british-history.ac.uk/vch/warks/vol8/pp162-189#h3-s11" TargetMode="External"/><Relationship Id="rId4" Type="http://schemas.openxmlformats.org/officeDocument/2006/relationships/hyperlink" Target="https://www.gracesguide.co.uk/Triumph_Cycle_Co"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hyperlink" Target="https://earlsdonresearchgroup.or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horse carriage on the street&#10;&#10;AI-generated content may be incorrect.">
            <a:extLst>
              <a:ext uri="{FF2B5EF4-FFF2-40B4-BE49-F238E27FC236}">
                <a16:creationId xmlns:a16="http://schemas.microsoft.com/office/drawing/2014/main" id="{DBC1F778-FD44-B374-1740-06089B091355}"/>
              </a:ext>
            </a:extLst>
          </p:cNvPr>
          <p:cNvPicPr>
            <a:picLocks noChangeAspect="1"/>
          </p:cNvPicPr>
          <p:nvPr/>
        </p:nvPicPr>
        <p:blipFill>
          <a:blip r:embed="rId2">
            <a:extLst>
              <a:ext uri="{28A0092B-C50C-407E-A947-70E740481C1C}">
                <a14:useLocalDpi xmlns:a14="http://schemas.microsoft.com/office/drawing/2010/main" val="0"/>
              </a:ext>
            </a:extLst>
          </a:blip>
          <a:srcRect l="20245" r="2558"/>
          <a:stretch>
            <a:fillRect/>
          </a:stretch>
        </p:blipFill>
        <p:spPr>
          <a:xfrm>
            <a:off x="1" y="10"/>
            <a:ext cx="9669642" cy="6857990"/>
          </a:xfrm>
          <a:prstGeom prst="rect">
            <a:avLst/>
          </a:prstGeom>
          <a:noFill/>
        </p:spPr>
      </p:pic>
      <p:sp>
        <p:nvSpPr>
          <p:cNvPr id="22" name="Rectangle 2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2DB9C02-3BAD-6173-A567-A97DC7A163C0}"/>
              </a:ext>
            </a:extLst>
          </p:cNvPr>
          <p:cNvSpPr>
            <a:spLocks noGrp="1"/>
          </p:cNvSpPr>
          <p:nvPr>
            <p:ph type="title"/>
          </p:nvPr>
        </p:nvSpPr>
        <p:spPr>
          <a:xfrm>
            <a:off x="8184550" y="667819"/>
            <a:ext cx="3445765" cy="1418156"/>
          </a:xfrm>
          <a:noFill/>
        </p:spPr>
        <p:txBody>
          <a:bodyPr vert="horz" lIns="91440" tIns="45720" rIns="91440" bIns="45720" rtlCol="0" anchor="b">
            <a:noAutofit/>
          </a:bodyPr>
          <a:lstStyle/>
          <a:p>
            <a:r>
              <a:rPr lang="en-US" dirty="0"/>
              <a:t>Uncovering Earlsdon’s Origins &amp; Growth</a:t>
            </a:r>
          </a:p>
        </p:txBody>
      </p:sp>
      <p:sp>
        <p:nvSpPr>
          <p:cNvPr id="5" name="Slide Number Placeholder 4">
            <a:extLst>
              <a:ext uri="{FF2B5EF4-FFF2-40B4-BE49-F238E27FC236}">
                <a16:creationId xmlns:a16="http://schemas.microsoft.com/office/drawing/2014/main" id="{E5DFC8C5-C945-F4AC-8676-01ED0F9536C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1C561B3E-5239-4361-8050-35D574AAA339}" type="slidenum">
              <a:rPr lang="en-US" smtClean="0">
                <a:solidFill>
                  <a:prstClr val="black">
                    <a:tint val="75000"/>
                  </a:prstClr>
                </a:solidFill>
                <a:latin typeface="Calibri" panose="020F0502020204030204"/>
              </a:rPr>
              <a:pPr>
                <a:spcAft>
                  <a:spcPts val="600"/>
                </a:spcAft>
                <a:defRPr/>
              </a:pPr>
              <a:t>1</a:t>
            </a:fld>
            <a:endParaRPr lang="en-US">
              <a:solidFill>
                <a:prstClr val="black">
                  <a:tint val="75000"/>
                </a:prstClr>
              </a:solidFill>
              <a:latin typeface="Calibri" panose="020F0502020204030204"/>
            </a:endParaRPr>
          </a:p>
        </p:txBody>
      </p:sp>
      <p:pic>
        <p:nvPicPr>
          <p:cNvPr id="8" name="Picture 7" descr="A logo with a drawing of a pair of shoes&#10;&#10;AI-generated content may be incorrect.">
            <a:extLst>
              <a:ext uri="{FF2B5EF4-FFF2-40B4-BE49-F238E27FC236}">
                <a16:creationId xmlns:a16="http://schemas.microsoft.com/office/drawing/2014/main" id="{106336E0-6DF4-C7B2-EDC6-0FAE8A4158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1863" y="5866543"/>
            <a:ext cx="1347246" cy="888609"/>
          </a:xfrm>
          <a:prstGeom prst="rect">
            <a:avLst/>
          </a:prstGeom>
        </p:spPr>
      </p:pic>
      <p:sp>
        <p:nvSpPr>
          <p:cNvPr id="9" name="TextBox 8">
            <a:extLst>
              <a:ext uri="{FF2B5EF4-FFF2-40B4-BE49-F238E27FC236}">
                <a16:creationId xmlns:a16="http://schemas.microsoft.com/office/drawing/2014/main" id="{56C13074-41F3-DE04-343F-AA00F51BE037}"/>
              </a:ext>
            </a:extLst>
          </p:cNvPr>
          <p:cNvSpPr txBox="1"/>
          <p:nvPr/>
        </p:nvSpPr>
        <p:spPr>
          <a:xfrm>
            <a:off x="8315325" y="2619375"/>
            <a:ext cx="3352800" cy="1938992"/>
          </a:xfrm>
          <a:prstGeom prst="rect">
            <a:avLst/>
          </a:prstGeom>
          <a:noFill/>
        </p:spPr>
        <p:txBody>
          <a:bodyPr wrap="square" rtlCol="0">
            <a:spAutoFit/>
          </a:bodyPr>
          <a:lstStyle/>
          <a:p>
            <a:r>
              <a:rPr lang="en-GB" sz="2400" dirty="0"/>
              <a:t>David Porter &amp; John Purcell</a:t>
            </a:r>
          </a:p>
          <a:p>
            <a:endParaRPr lang="en-GB" sz="2400" dirty="0"/>
          </a:p>
          <a:p>
            <a:r>
              <a:rPr lang="en-GB" sz="2400" dirty="0"/>
              <a:t>Earlsdon Research Group </a:t>
            </a:r>
          </a:p>
        </p:txBody>
      </p:sp>
      <p:sp>
        <p:nvSpPr>
          <p:cNvPr id="7" name="Text Placeholder 6">
            <a:extLst>
              <a:ext uri="{FF2B5EF4-FFF2-40B4-BE49-F238E27FC236}">
                <a16:creationId xmlns:a16="http://schemas.microsoft.com/office/drawing/2014/main" id="{C08696D7-BAD5-DDB6-6143-15A65ED3EBB0}"/>
              </a:ext>
            </a:extLst>
          </p:cNvPr>
          <p:cNvSpPr>
            <a:spLocks noGrp="1"/>
          </p:cNvSpPr>
          <p:nvPr>
            <p:ph type="body" sz="half" idx="2"/>
          </p:nvPr>
        </p:nvSpPr>
        <p:spPr/>
        <p:txBody>
          <a:bodyPr/>
          <a:lstStyle/>
          <a:p>
            <a:endParaRPr lang="en-GB"/>
          </a:p>
        </p:txBody>
      </p:sp>
    </p:spTree>
    <p:extLst>
      <p:ext uri="{BB962C8B-B14F-4D97-AF65-F5344CB8AC3E}">
        <p14:creationId xmlns:p14="http://schemas.microsoft.com/office/powerpoint/2010/main" val="1568370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D9EEF8-DF34-7B71-CAC3-778BDDA62A8B}"/>
              </a:ext>
            </a:extLst>
          </p:cNvPr>
          <p:cNvSpPr>
            <a:spLocks noGrp="1"/>
          </p:cNvSpPr>
          <p:nvPr>
            <p:ph type="sldNum" sz="quarter" idx="12"/>
          </p:nvPr>
        </p:nvSpPr>
        <p:spPr/>
        <p:txBody>
          <a:bodyPr/>
          <a:lstStyle/>
          <a:p>
            <a:fld id="{1C561B3E-5239-4361-8050-35D574AAA339}" type="slidenum">
              <a:rPr lang="en-GB" smtClean="0"/>
              <a:t>2</a:t>
            </a:fld>
            <a:endParaRPr lang="en-GB"/>
          </a:p>
        </p:txBody>
      </p:sp>
      <p:sp>
        <p:nvSpPr>
          <p:cNvPr id="3" name="TextBox 2">
            <a:extLst>
              <a:ext uri="{FF2B5EF4-FFF2-40B4-BE49-F238E27FC236}">
                <a16:creationId xmlns:a16="http://schemas.microsoft.com/office/drawing/2014/main" id="{BEAB9796-9A75-FCBA-8A6D-D5E3B3020B88}"/>
              </a:ext>
            </a:extLst>
          </p:cNvPr>
          <p:cNvSpPr txBox="1"/>
          <p:nvPr/>
        </p:nvSpPr>
        <p:spPr>
          <a:xfrm>
            <a:off x="6466726" y="2568255"/>
            <a:ext cx="5143072" cy="1754326"/>
          </a:xfrm>
          <a:prstGeom prst="rect">
            <a:avLst/>
          </a:prstGeom>
          <a:noFill/>
        </p:spPr>
        <p:txBody>
          <a:bodyPr wrap="square" rtlCol="0">
            <a:spAutoFit/>
          </a:bodyPr>
          <a:lstStyle/>
          <a:p>
            <a:r>
              <a:rPr lang="en-US" dirty="0"/>
              <a:t>In uncovering Earlsdon’s origins and growth, the following presentation draws upon original research into the census returns for 1861, 1891 and 1921, with additional material to provide context for these findings.</a:t>
            </a:r>
          </a:p>
          <a:p>
            <a:endParaRPr lang="en-GB" dirty="0"/>
          </a:p>
        </p:txBody>
      </p:sp>
      <p:pic>
        <p:nvPicPr>
          <p:cNvPr id="6" name="Picture 5" descr="A street with cars and people&#10;&#10;AI-generated content may be incorrect.">
            <a:extLst>
              <a:ext uri="{FF2B5EF4-FFF2-40B4-BE49-F238E27FC236}">
                <a16:creationId xmlns:a16="http://schemas.microsoft.com/office/drawing/2014/main" id="{FCF5EC9D-7FD6-9740-B327-B56CAEDCBA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700" y="1228725"/>
            <a:ext cx="5426075" cy="4093732"/>
          </a:xfrm>
          <a:prstGeom prst="rect">
            <a:avLst/>
          </a:prstGeom>
        </p:spPr>
      </p:pic>
      <p:sp>
        <p:nvSpPr>
          <p:cNvPr id="4" name="TextBox 3">
            <a:extLst>
              <a:ext uri="{FF2B5EF4-FFF2-40B4-BE49-F238E27FC236}">
                <a16:creationId xmlns:a16="http://schemas.microsoft.com/office/drawing/2014/main" id="{5C9D258C-1A12-8ACE-29EB-F676BEF1E3CC}"/>
              </a:ext>
            </a:extLst>
          </p:cNvPr>
          <p:cNvSpPr txBox="1"/>
          <p:nvPr/>
        </p:nvSpPr>
        <p:spPr>
          <a:xfrm>
            <a:off x="359597" y="5599416"/>
            <a:ext cx="5496674" cy="369332"/>
          </a:xfrm>
          <a:prstGeom prst="rect">
            <a:avLst/>
          </a:prstGeom>
          <a:noFill/>
        </p:spPr>
        <p:txBody>
          <a:bodyPr wrap="square" rtlCol="0">
            <a:spAutoFit/>
          </a:bodyPr>
          <a:lstStyle/>
          <a:p>
            <a:pPr algn="ctr"/>
            <a:r>
              <a:rPr lang="en-GB" dirty="0"/>
              <a:t>Earlsdon Street in the 1950s</a:t>
            </a:r>
          </a:p>
        </p:txBody>
      </p:sp>
    </p:spTree>
    <p:extLst>
      <p:ext uri="{BB962C8B-B14F-4D97-AF65-F5344CB8AC3E}">
        <p14:creationId xmlns:p14="http://schemas.microsoft.com/office/powerpoint/2010/main" val="69412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B294E-75F9-1AC6-C1B3-3C789EEC69D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1B8908-9F7F-544D-3DDF-1C07B156A2A7}"/>
              </a:ext>
            </a:extLst>
          </p:cNvPr>
          <p:cNvSpPr>
            <a:spLocks noGrp="1"/>
          </p:cNvSpPr>
          <p:nvPr>
            <p:ph type="sldNum" sz="quarter" idx="12"/>
          </p:nvPr>
        </p:nvSpPr>
        <p:spPr/>
        <p:txBody>
          <a:bodyPr/>
          <a:lstStyle/>
          <a:p>
            <a:fld id="{CD17292D-9168-4F1D-8678-CDC2680D5421}" type="slidenum">
              <a:rPr lang="en-GB" smtClean="0"/>
              <a:t>3</a:t>
            </a:fld>
            <a:endParaRPr lang="en-GB"/>
          </a:p>
        </p:txBody>
      </p:sp>
      <p:pic>
        <p:nvPicPr>
          <p:cNvPr id="6" name="Picture 5" descr="A map of a neighborhood&#10;&#10;AI-generated content may be incorrect.">
            <a:extLst>
              <a:ext uri="{FF2B5EF4-FFF2-40B4-BE49-F238E27FC236}">
                <a16:creationId xmlns:a16="http://schemas.microsoft.com/office/drawing/2014/main" id="{28A2F99F-C970-ACCF-FE54-10996B777DE1}"/>
              </a:ext>
            </a:extLst>
          </p:cNvPr>
          <p:cNvPicPr>
            <a:picLocks noChangeAspect="1"/>
          </p:cNvPicPr>
          <p:nvPr/>
        </p:nvPicPr>
        <p:blipFill>
          <a:blip r:embed="rId2">
            <a:extLst>
              <a:ext uri="{28A0092B-C50C-407E-A947-70E740481C1C}">
                <a14:useLocalDpi xmlns:a14="http://schemas.microsoft.com/office/drawing/2010/main" val="0"/>
              </a:ext>
            </a:extLst>
          </a:blip>
          <a:srcRect l="1049" t="10676" r="9766"/>
          <a:stretch>
            <a:fillRect/>
          </a:stretch>
        </p:blipFill>
        <p:spPr>
          <a:xfrm rot="5400000">
            <a:off x="3332480" y="-114745"/>
            <a:ext cx="5522111" cy="7744797"/>
          </a:xfrm>
          <a:prstGeom prst="rect">
            <a:avLst/>
          </a:prstGeom>
        </p:spPr>
      </p:pic>
      <p:sp>
        <p:nvSpPr>
          <p:cNvPr id="7" name="TextBox 6">
            <a:extLst>
              <a:ext uri="{FF2B5EF4-FFF2-40B4-BE49-F238E27FC236}">
                <a16:creationId xmlns:a16="http://schemas.microsoft.com/office/drawing/2014/main" id="{FB0D6DBD-E559-A765-2312-673C2F83107C}"/>
              </a:ext>
            </a:extLst>
          </p:cNvPr>
          <p:cNvSpPr txBox="1"/>
          <p:nvPr/>
        </p:nvSpPr>
        <p:spPr>
          <a:xfrm>
            <a:off x="349321" y="431516"/>
            <a:ext cx="11507057" cy="369332"/>
          </a:xfrm>
          <a:prstGeom prst="rect">
            <a:avLst/>
          </a:prstGeom>
          <a:noFill/>
        </p:spPr>
        <p:txBody>
          <a:bodyPr wrap="square" rtlCol="0">
            <a:spAutoFit/>
          </a:bodyPr>
          <a:lstStyle/>
          <a:p>
            <a:pPr algn="ctr"/>
            <a:r>
              <a:rPr lang="en-GB" dirty="0"/>
              <a:t>The Earlsdon estate 1861 with 105 houses – from the original 6 fields divided into 8 streets in 1852   </a:t>
            </a:r>
          </a:p>
        </p:txBody>
      </p:sp>
    </p:spTree>
    <p:extLst>
      <p:ext uri="{BB962C8B-B14F-4D97-AF65-F5344CB8AC3E}">
        <p14:creationId xmlns:p14="http://schemas.microsoft.com/office/powerpoint/2010/main" val="4013276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0284F6-D605-A804-6590-A52445F2716C}"/>
              </a:ext>
            </a:extLst>
          </p:cNvPr>
          <p:cNvSpPr>
            <a:spLocks noGrp="1"/>
          </p:cNvSpPr>
          <p:nvPr>
            <p:ph type="sldNum" sz="quarter" idx="12"/>
          </p:nvPr>
        </p:nvSpPr>
        <p:spPr/>
        <p:txBody>
          <a:bodyPr/>
          <a:lstStyle/>
          <a:p>
            <a:fld id="{CD17292D-9168-4F1D-8678-CDC2680D5421}" type="slidenum">
              <a:rPr lang="en-GB" smtClean="0"/>
              <a:t>4</a:t>
            </a:fld>
            <a:endParaRPr lang="en-GB"/>
          </a:p>
        </p:txBody>
      </p:sp>
      <p:pic>
        <p:nvPicPr>
          <p:cNvPr id="4" name="Picture 3" descr="A map of the united states&#10;&#10;AI-generated content may be incorrect.">
            <a:extLst>
              <a:ext uri="{FF2B5EF4-FFF2-40B4-BE49-F238E27FC236}">
                <a16:creationId xmlns:a16="http://schemas.microsoft.com/office/drawing/2014/main" id="{DE199CE1-346F-55ED-DED6-43424B5F8C63}"/>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l="5581" t="40624" r="39450" b="4022"/>
          <a:stretch>
            <a:fillRect/>
          </a:stretch>
        </p:blipFill>
        <p:spPr>
          <a:xfrm>
            <a:off x="898173" y="133565"/>
            <a:ext cx="10207437" cy="6472718"/>
          </a:xfrm>
          <a:prstGeom prst="rect">
            <a:avLst/>
          </a:prstGeom>
        </p:spPr>
      </p:pic>
      <p:sp>
        <p:nvSpPr>
          <p:cNvPr id="5" name="TextBox 4">
            <a:extLst>
              <a:ext uri="{FF2B5EF4-FFF2-40B4-BE49-F238E27FC236}">
                <a16:creationId xmlns:a16="http://schemas.microsoft.com/office/drawing/2014/main" id="{C3DC54E0-C3FC-288E-AD2F-49929F341429}"/>
              </a:ext>
            </a:extLst>
          </p:cNvPr>
          <p:cNvSpPr txBox="1"/>
          <p:nvPr/>
        </p:nvSpPr>
        <p:spPr>
          <a:xfrm>
            <a:off x="4984122" y="5389800"/>
            <a:ext cx="2350093" cy="646331"/>
          </a:xfrm>
          <a:prstGeom prst="rect">
            <a:avLst/>
          </a:prstGeom>
          <a:noFill/>
        </p:spPr>
        <p:txBody>
          <a:bodyPr wrap="square" rtlCol="0">
            <a:spAutoFit/>
          </a:bodyPr>
          <a:lstStyle/>
          <a:p>
            <a:r>
              <a:rPr lang="en-GB" dirty="0"/>
              <a:t>Map of Coventry 1879</a:t>
            </a:r>
          </a:p>
          <a:p>
            <a:r>
              <a:rPr lang="en-GB" dirty="0"/>
              <a:t>By E J Purnell Jnr</a:t>
            </a:r>
          </a:p>
        </p:txBody>
      </p:sp>
    </p:spTree>
    <p:extLst>
      <p:ext uri="{BB962C8B-B14F-4D97-AF65-F5344CB8AC3E}">
        <p14:creationId xmlns:p14="http://schemas.microsoft.com/office/powerpoint/2010/main" val="661616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446CDE-3317-7304-9033-0C5DEC994FDC}"/>
              </a:ext>
            </a:extLst>
          </p:cNvPr>
          <p:cNvSpPr>
            <a:spLocks noGrp="1"/>
          </p:cNvSpPr>
          <p:nvPr>
            <p:ph type="sldNum" sz="quarter" idx="12"/>
          </p:nvPr>
        </p:nvSpPr>
        <p:spPr/>
        <p:txBody>
          <a:bodyPr/>
          <a:lstStyle/>
          <a:p>
            <a:fld id="{CD17292D-9168-4F1D-8678-CDC2680D5421}" type="slidenum">
              <a:rPr lang="en-GB" smtClean="0"/>
              <a:t>5</a:t>
            </a:fld>
            <a:endParaRPr lang="en-GB"/>
          </a:p>
        </p:txBody>
      </p:sp>
      <p:graphicFrame>
        <p:nvGraphicFramePr>
          <p:cNvPr id="5" name="Table 4">
            <a:extLst>
              <a:ext uri="{FF2B5EF4-FFF2-40B4-BE49-F238E27FC236}">
                <a16:creationId xmlns:a16="http://schemas.microsoft.com/office/drawing/2014/main" id="{79794FCA-1A87-DF55-707E-93D755105DF0}"/>
              </a:ext>
            </a:extLst>
          </p:cNvPr>
          <p:cNvGraphicFramePr>
            <a:graphicFrameLocks noGrp="1"/>
          </p:cNvGraphicFramePr>
          <p:nvPr>
            <p:extLst>
              <p:ext uri="{D42A27DB-BD31-4B8C-83A1-F6EECF244321}">
                <p14:modId xmlns:p14="http://schemas.microsoft.com/office/powerpoint/2010/main" val="3822303135"/>
              </p:ext>
            </p:extLst>
          </p:nvPr>
        </p:nvGraphicFramePr>
        <p:xfrm>
          <a:off x="698645" y="1027418"/>
          <a:ext cx="10777596" cy="4695295"/>
        </p:xfrm>
        <a:graphic>
          <a:graphicData uri="http://schemas.openxmlformats.org/drawingml/2006/table">
            <a:tbl>
              <a:tblPr>
                <a:tableStyleId>{5C22544A-7EE6-4342-B048-85BDC9FD1C3A}</a:tableStyleId>
              </a:tblPr>
              <a:tblGrid>
                <a:gridCol w="976196">
                  <a:extLst>
                    <a:ext uri="{9D8B030D-6E8A-4147-A177-3AD203B41FA5}">
                      <a16:colId xmlns:a16="http://schemas.microsoft.com/office/drawing/2014/main" val="2457023366"/>
                    </a:ext>
                  </a:extLst>
                </a:gridCol>
                <a:gridCol w="976196">
                  <a:extLst>
                    <a:ext uri="{9D8B030D-6E8A-4147-A177-3AD203B41FA5}">
                      <a16:colId xmlns:a16="http://schemas.microsoft.com/office/drawing/2014/main" val="3790554700"/>
                    </a:ext>
                  </a:extLst>
                </a:gridCol>
                <a:gridCol w="986056">
                  <a:extLst>
                    <a:ext uri="{9D8B030D-6E8A-4147-A177-3AD203B41FA5}">
                      <a16:colId xmlns:a16="http://schemas.microsoft.com/office/drawing/2014/main" val="599307848"/>
                    </a:ext>
                  </a:extLst>
                </a:gridCol>
                <a:gridCol w="986056">
                  <a:extLst>
                    <a:ext uri="{9D8B030D-6E8A-4147-A177-3AD203B41FA5}">
                      <a16:colId xmlns:a16="http://schemas.microsoft.com/office/drawing/2014/main" val="3870808148"/>
                    </a:ext>
                  </a:extLst>
                </a:gridCol>
                <a:gridCol w="976196">
                  <a:extLst>
                    <a:ext uri="{9D8B030D-6E8A-4147-A177-3AD203B41FA5}">
                      <a16:colId xmlns:a16="http://schemas.microsoft.com/office/drawing/2014/main" val="3574975231"/>
                    </a:ext>
                  </a:extLst>
                </a:gridCol>
                <a:gridCol w="976196">
                  <a:extLst>
                    <a:ext uri="{9D8B030D-6E8A-4147-A177-3AD203B41FA5}">
                      <a16:colId xmlns:a16="http://schemas.microsoft.com/office/drawing/2014/main" val="380571374"/>
                    </a:ext>
                  </a:extLst>
                </a:gridCol>
                <a:gridCol w="986056">
                  <a:extLst>
                    <a:ext uri="{9D8B030D-6E8A-4147-A177-3AD203B41FA5}">
                      <a16:colId xmlns:a16="http://schemas.microsoft.com/office/drawing/2014/main" val="814760103"/>
                    </a:ext>
                  </a:extLst>
                </a:gridCol>
                <a:gridCol w="986056">
                  <a:extLst>
                    <a:ext uri="{9D8B030D-6E8A-4147-A177-3AD203B41FA5}">
                      <a16:colId xmlns:a16="http://schemas.microsoft.com/office/drawing/2014/main" val="1365983818"/>
                    </a:ext>
                  </a:extLst>
                </a:gridCol>
                <a:gridCol w="976196">
                  <a:extLst>
                    <a:ext uri="{9D8B030D-6E8A-4147-A177-3AD203B41FA5}">
                      <a16:colId xmlns:a16="http://schemas.microsoft.com/office/drawing/2014/main" val="431989272"/>
                    </a:ext>
                  </a:extLst>
                </a:gridCol>
                <a:gridCol w="976196">
                  <a:extLst>
                    <a:ext uri="{9D8B030D-6E8A-4147-A177-3AD203B41FA5}">
                      <a16:colId xmlns:a16="http://schemas.microsoft.com/office/drawing/2014/main" val="4281622474"/>
                    </a:ext>
                  </a:extLst>
                </a:gridCol>
                <a:gridCol w="976196">
                  <a:extLst>
                    <a:ext uri="{9D8B030D-6E8A-4147-A177-3AD203B41FA5}">
                      <a16:colId xmlns:a16="http://schemas.microsoft.com/office/drawing/2014/main" val="109257760"/>
                    </a:ext>
                  </a:extLst>
                </a:gridCol>
              </a:tblGrid>
              <a:tr h="426845">
                <a:tc gridSpan="2">
                  <a:txBody>
                    <a:bodyPr/>
                    <a:lstStyle/>
                    <a:p>
                      <a:pPr algn="ctr" fontAlgn="b">
                        <a:buNone/>
                      </a:pPr>
                      <a:r>
                        <a:rPr lang="en-GB" sz="1400" b="1" u="none" strike="noStrike" dirty="0">
                          <a:effectLst/>
                        </a:rPr>
                        <a:t>Earlsdon Population</a:t>
                      </a:r>
                      <a:endParaRPr lang="en-GB" sz="1400" b="1"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en-GB"/>
                    </a:p>
                  </a:txBody>
                  <a:tcPr/>
                </a:tc>
                <a:tc>
                  <a:txBody>
                    <a:bodyPr/>
                    <a:lstStyle/>
                    <a:p>
                      <a:pPr algn="ctr" fontAlgn="b">
                        <a:buNone/>
                      </a:pPr>
                      <a:endParaRPr lang="en-GB"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1" i="0" u="none" strike="noStrike">
                        <a:solidFill>
                          <a:srgbClr val="000000"/>
                        </a:solidFill>
                        <a:effectLst/>
                        <a:latin typeface="Aptos Narrow" panose="020B0004020202020204" pitchFamily="34" charset="0"/>
                      </a:endParaRPr>
                    </a:p>
                  </a:txBody>
                  <a:tcPr marL="9525" marR="9525" marT="9525" marB="0" anchor="b"/>
                </a:tc>
                <a:tc gridSpan="2">
                  <a:txBody>
                    <a:bodyPr/>
                    <a:lstStyle/>
                    <a:p>
                      <a:pPr algn="ctr" fontAlgn="b">
                        <a:buNone/>
                      </a:pPr>
                      <a:r>
                        <a:rPr lang="en-GB" sz="1400" b="1" u="none" strike="noStrike" dirty="0">
                          <a:effectLst/>
                        </a:rPr>
                        <a:t>Coventry Population</a:t>
                      </a:r>
                      <a:endParaRPr lang="en-GB" sz="1400" b="1"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en-GB"/>
                    </a:p>
                  </a:txBody>
                  <a:tcPr/>
                </a:tc>
                <a:tc>
                  <a:txBody>
                    <a:bodyPr/>
                    <a:lstStyle/>
                    <a:p>
                      <a:pPr algn="ctr" fontAlgn="b">
                        <a:buNone/>
                      </a:pPr>
                      <a:endParaRPr lang="en-GB"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1" i="0" u="none" strike="noStrike">
                        <a:solidFill>
                          <a:srgbClr val="000000"/>
                        </a:solidFill>
                        <a:effectLst/>
                        <a:latin typeface="Aptos Narrow" panose="020B0004020202020204" pitchFamily="34" charset="0"/>
                      </a:endParaRPr>
                    </a:p>
                  </a:txBody>
                  <a:tcPr marL="9525" marR="9525" marT="9525" marB="0" anchor="b"/>
                </a:tc>
                <a:tc gridSpan="3">
                  <a:txBody>
                    <a:bodyPr/>
                    <a:lstStyle/>
                    <a:p>
                      <a:pPr algn="l" fontAlgn="b">
                        <a:buNone/>
                      </a:pPr>
                      <a:r>
                        <a:rPr lang="en-GB" sz="1400" u="none" strike="noStrike" dirty="0">
                          <a:effectLst/>
                        </a:rPr>
                        <a:t>  </a:t>
                      </a:r>
                      <a:r>
                        <a:rPr lang="en-GB" sz="1400" b="1" u="none" strike="noStrike" dirty="0">
                          <a:effectLst/>
                        </a:rPr>
                        <a:t>England &amp; Wales Population</a:t>
                      </a:r>
                      <a:endParaRPr lang="en-GB" sz="1400" b="1"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064075663"/>
                  </a:ext>
                </a:extLst>
              </a:tr>
              <a:tr h="426845">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700425260"/>
                  </a:ext>
                </a:extLst>
              </a:tr>
              <a:tr h="426845">
                <a:tc>
                  <a:txBody>
                    <a:bodyPr/>
                    <a:lstStyle/>
                    <a:p>
                      <a:pPr algn="ctr" fontAlgn="b">
                        <a:buNone/>
                      </a:pPr>
                      <a:r>
                        <a:rPr lang="en-GB" sz="1400" u="none" strike="noStrike" dirty="0">
                          <a:effectLst/>
                        </a:rPr>
                        <a:t>1861</a:t>
                      </a:r>
                      <a:endParaRPr lang="en-GB"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dirty="0">
                          <a:effectLst/>
                        </a:rPr>
                        <a:t>493</a:t>
                      </a:r>
                      <a:endParaRPr lang="en-GB"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a:effectLst/>
                        </a:rPr>
                        <a:t>1861</a:t>
                      </a:r>
                      <a:endParaRPr lang="en-GB"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a:effectLst/>
                        </a:rPr>
                        <a:t>40936</a:t>
                      </a: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a:effectLst/>
                        </a:rPr>
                        <a:t>1861</a:t>
                      </a:r>
                      <a:endParaRPr lang="en-GB"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a:effectLst/>
                        </a:rPr>
                        <a:t>20066224</a:t>
                      </a:r>
                      <a:endParaRPr lang="en-GB" sz="14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022674662"/>
                  </a:ext>
                </a:extLst>
              </a:tr>
              <a:tr h="426845">
                <a:tc>
                  <a:txBody>
                    <a:bodyPr/>
                    <a:lstStyle/>
                    <a:p>
                      <a:pPr algn="ctr" fontAlgn="b">
                        <a:buNone/>
                      </a:pPr>
                      <a:r>
                        <a:rPr lang="en-GB" sz="1400" u="none" strike="noStrike" dirty="0">
                          <a:effectLst/>
                        </a:rPr>
                        <a:t>1891</a:t>
                      </a:r>
                      <a:endParaRPr lang="en-GB"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a:effectLst/>
                        </a:rPr>
                        <a:t>727</a:t>
                      </a: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dirty="0">
                          <a:effectLst/>
                        </a:rPr>
                        <a:t>1891</a:t>
                      </a:r>
                      <a:endParaRPr lang="en-GB"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a:effectLst/>
                        </a:rPr>
                        <a:t>52742</a:t>
                      </a: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a:effectLst/>
                        </a:rPr>
                        <a:t>1891</a:t>
                      </a:r>
                      <a:endParaRPr lang="en-GB"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a:effectLst/>
                        </a:rPr>
                        <a:t>29002525</a:t>
                      </a:r>
                      <a:endParaRPr lang="en-GB" sz="14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769122977"/>
                  </a:ext>
                </a:extLst>
              </a:tr>
              <a:tr h="426845">
                <a:tc>
                  <a:txBody>
                    <a:bodyPr/>
                    <a:lstStyle/>
                    <a:p>
                      <a:pPr algn="ctr" fontAlgn="b">
                        <a:buNone/>
                      </a:pPr>
                      <a:r>
                        <a:rPr lang="en-GB" sz="1400" u="none" strike="noStrike" dirty="0">
                          <a:effectLst/>
                        </a:rPr>
                        <a:t>1921</a:t>
                      </a:r>
                      <a:endParaRPr lang="en-GB"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a:effectLst/>
                        </a:rPr>
                        <a:t>1489</a:t>
                      </a: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a:effectLst/>
                        </a:rPr>
                        <a:t>1921</a:t>
                      </a:r>
                      <a:endParaRPr lang="en-GB"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a:effectLst/>
                        </a:rPr>
                        <a:t>128157</a:t>
                      </a: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a:effectLst/>
                        </a:rPr>
                        <a:t>1921</a:t>
                      </a:r>
                      <a:endParaRPr lang="en-GB"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GB" sz="1400" u="none" strike="noStrike">
                          <a:effectLst/>
                        </a:rPr>
                        <a:t>37886699</a:t>
                      </a:r>
                      <a:endParaRPr lang="en-GB" sz="14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75595397"/>
                  </a:ext>
                </a:extLst>
              </a:tr>
              <a:tr h="426845">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214224221"/>
                  </a:ext>
                </a:extLst>
              </a:tr>
              <a:tr h="426845">
                <a:tc gridSpan="2">
                  <a:txBody>
                    <a:bodyPr/>
                    <a:lstStyle/>
                    <a:p>
                      <a:pPr algn="ctr" fontAlgn="b">
                        <a:buNone/>
                      </a:pPr>
                      <a:r>
                        <a:rPr lang="en-GB" sz="1400" u="none" strike="noStrike" dirty="0">
                          <a:solidFill>
                            <a:srgbClr val="FF0000"/>
                          </a:solidFill>
                          <a:effectLst/>
                        </a:rPr>
                        <a:t>increase 1861—1891</a:t>
                      </a:r>
                      <a:endParaRPr lang="en-GB" sz="1400" b="0" i="0" u="none" strike="noStrike" dirty="0">
                        <a:solidFill>
                          <a:srgbClr val="FF0000"/>
                        </a:solidFill>
                        <a:effectLst/>
                        <a:latin typeface="Aptos Narrow" panose="020B0004020202020204" pitchFamily="34" charset="0"/>
                      </a:endParaRPr>
                    </a:p>
                  </a:txBody>
                  <a:tcPr marL="9525" marR="9525" marT="9525" marB="0" anchor="b"/>
                </a:tc>
                <a:tc hMerge="1">
                  <a:txBody>
                    <a:bodyPr/>
                    <a:lstStyle/>
                    <a:p>
                      <a:endParaRPr lang="en-GB"/>
                    </a:p>
                  </a:txBody>
                  <a:tcPr/>
                </a:tc>
                <a:tc>
                  <a:txBody>
                    <a:bodyPr/>
                    <a:lstStyle/>
                    <a:p>
                      <a:pPr algn="ctr" fontAlgn="b">
                        <a:buNone/>
                      </a:pPr>
                      <a:r>
                        <a:rPr lang="en-GB" sz="1400" u="none" strike="noStrike" dirty="0">
                          <a:solidFill>
                            <a:srgbClr val="FF0000"/>
                          </a:solidFill>
                          <a:effectLst/>
                        </a:rPr>
                        <a:t>234</a:t>
                      </a:r>
                      <a:endParaRPr lang="en-GB" sz="1400" b="0" i="0" u="none" strike="noStrike" dirty="0">
                        <a:solidFill>
                          <a:srgbClr val="FF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FF0000"/>
                        </a:solidFill>
                        <a:effectLst/>
                        <a:latin typeface="Aptos Narrow" panose="020B0004020202020204" pitchFamily="34" charset="0"/>
                      </a:endParaRPr>
                    </a:p>
                  </a:txBody>
                  <a:tcPr marL="9525" marR="9525" marT="9525" marB="0" anchor="b"/>
                </a:tc>
                <a:tc gridSpan="2">
                  <a:txBody>
                    <a:bodyPr/>
                    <a:lstStyle/>
                    <a:p>
                      <a:pPr algn="ctr" fontAlgn="b">
                        <a:buNone/>
                      </a:pPr>
                      <a:r>
                        <a:rPr lang="en-GB" sz="1400" u="none" strike="noStrike" dirty="0">
                          <a:solidFill>
                            <a:srgbClr val="FF0000"/>
                          </a:solidFill>
                          <a:effectLst/>
                        </a:rPr>
                        <a:t>increase 1861--1891</a:t>
                      </a:r>
                      <a:endParaRPr lang="en-GB" sz="1400" b="0" i="0" u="none" strike="noStrike" dirty="0">
                        <a:solidFill>
                          <a:srgbClr val="FF0000"/>
                        </a:solidFill>
                        <a:effectLst/>
                        <a:latin typeface="Aptos Narrow" panose="020B0004020202020204" pitchFamily="34" charset="0"/>
                      </a:endParaRPr>
                    </a:p>
                  </a:txBody>
                  <a:tcPr marL="9525" marR="9525" marT="9525" marB="0" anchor="b"/>
                </a:tc>
                <a:tc hMerge="1">
                  <a:txBody>
                    <a:bodyPr/>
                    <a:lstStyle/>
                    <a:p>
                      <a:endParaRPr lang="en-GB"/>
                    </a:p>
                  </a:txBody>
                  <a:tcPr/>
                </a:tc>
                <a:tc>
                  <a:txBody>
                    <a:bodyPr/>
                    <a:lstStyle/>
                    <a:p>
                      <a:pPr algn="ctr" fontAlgn="b">
                        <a:buNone/>
                      </a:pPr>
                      <a:r>
                        <a:rPr lang="en-GB" sz="1400" u="none" strike="noStrike" dirty="0">
                          <a:solidFill>
                            <a:srgbClr val="FF0000"/>
                          </a:solidFill>
                          <a:effectLst/>
                        </a:rPr>
                        <a:t>11806</a:t>
                      </a:r>
                      <a:endParaRPr lang="en-GB" sz="1400" b="0" i="0" u="none" strike="noStrike" dirty="0">
                        <a:solidFill>
                          <a:srgbClr val="FF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FF0000"/>
                        </a:solidFill>
                        <a:effectLst/>
                        <a:latin typeface="Aptos Narrow" panose="020B0004020202020204" pitchFamily="34" charset="0"/>
                      </a:endParaRPr>
                    </a:p>
                  </a:txBody>
                  <a:tcPr marL="9525" marR="9525" marT="9525" marB="0" anchor="b"/>
                </a:tc>
                <a:tc gridSpan="2">
                  <a:txBody>
                    <a:bodyPr/>
                    <a:lstStyle/>
                    <a:p>
                      <a:pPr algn="ctr" fontAlgn="b">
                        <a:buNone/>
                      </a:pPr>
                      <a:r>
                        <a:rPr lang="en-GB" sz="1400" u="none" strike="noStrike">
                          <a:solidFill>
                            <a:srgbClr val="FF0000"/>
                          </a:solidFill>
                          <a:effectLst/>
                        </a:rPr>
                        <a:t>increase 1861--1891</a:t>
                      </a:r>
                      <a:endParaRPr lang="en-GB" sz="1400" b="0" i="0" u="none" strike="noStrike">
                        <a:solidFill>
                          <a:srgbClr val="FF0000"/>
                        </a:solidFill>
                        <a:effectLst/>
                        <a:latin typeface="Aptos Narrow" panose="020B0004020202020204" pitchFamily="34" charset="0"/>
                      </a:endParaRPr>
                    </a:p>
                  </a:txBody>
                  <a:tcPr marL="9525" marR="9525" marT="9525" marB="0" anchor="b"/>
                </a:tc>
                <a:tc hMerge="1">
                  <a:txBody>
                    <a:bodyPr/>
                    <a:lstStyle/>
                    <a:p>
                      <a:endParaRPr lang="en-GB"/>
                    </a:p>
                  </a:txBody>
                  <a:tcPr/>
                </a:tc>
                <a:tc>
                  <a:txBody>
                    <a:bodyPr/>
                    <a:lstStyle/>
                    <a:p>
                      <a:pPr algn="ctr" fontAlgn="b">
                        <a:buNone/>
                      </a:pPr>
                      <a:r>
                        <a:rPr lang="en-GB" sz="1400" u="none" strike="noStrike">
                          <a:solidFill>
                            <a:srgbClr val="FF0000"/>
                          </a:solidFill>
                          <a:effectLst/>
                        </a:rPr>
                        <a:t>8936301</a:t>
                      </a:r>
                      <a:endParaRPr lang="en-GB" sz="1400" b="0" i="0" u="none" strike="noStrike">
                        <a:solidFill>
                          <a:srgbClr val="FF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867770709"/>
                  </a:ext>
                </a:extLst>
              </a:tr>
              <a:tr h="426845">
                <a:tc gridSpan="2">
                  <a:txBody>
                    <a:bodyPr/>
                    <a:lstStyle/>
                    <a:p>
                      <a:pPr algn="ctr" fontAlgn="b">
                        <a:buNone/>
                      </a:pPr>
                      <a:r>
                        <a:rPr lang="en-GB" sz="1400" u="none" strike="noStrike" dirty="0">
                          <a:solidFill>
                            <a:srgbClr val="FF0000"/>
                          </a:solidFill>
                          <a:effectLst/>
                        </a:rPr>
                        <a:t>percentage increase</a:t>
                      </a:r>
                      <a:endParaRPr lang="en-GB" sz="1400" b="0" i="0" u="none" strike="noStrike" dirty="0">
                        <a:solidFill>
                          <a:srgbClr val="FF0000"/>
                        </a:solidFill>
                        <a:effectLst/>
                        <a:latin typeface="Aptos Narrow" panose="020B0004020202020204" pitchFamily="34" charset="0"/>
                      </a:endParaRPr>
                    </a:p>
                  </a:txBody>
                  <a:tcPr marL="9525" marR="9525" marT="9525" marB="0" anchor="b"/>
                </a:tc>
                <a:tc hMerge="1">
                  <a:txBody>
                    <a:bodyPr/>
                    <a:lstStyle/>
                    <a:p>
                      <a:endParaRPr lang="en-GB"/>
                    </a:p>
                  </a:txBody>
                  <a:tcPr/>
                </a:tc>
                <a:tc>
                  <a:txBody>
                    <a:bodyPr/>
                    <a:lstStyle/>
                    <a:p>
                      <a:pPr algn="ctr" fontAlgn="b">
                        <a:buNone/>
                      </a:pPr>
                      <a:r>
                        <a:rPr lang="en-GB" sz="1400" u="none" strike="noStrike" dirty="0">
                          <a:solidFill>
                            <a:srgbClr val="FF0000"/>
                          </a:solidFill>
                          <a:effectLst/>
                        </a:rPr>
                        <a:t>47%</a:t>
                      </a:r>
                      <a:endParaRPr lang="en-GB" sz="1400" b="0" i="0" u="none" strike="noStrike" dirty="0">
                        <a:solidFill>
                          <a:srgbClr val="FF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dirty="0">
                        <a:solidFill>
                          <a:srgbClr val="FF0000"/>
                        </a:solidFill>
                        <a:effectLst/>
                        <a:latin typeface="Aptos Narrow" panose="020B0004020202020204" pitchFamily="34" charset="0"/>
                      </a:endParaRPr>
                    </a:p>
                  </a:txBody>
                  <a:tcPr marL="9525" marR="9525" marT="9525" marB="0" anchor="b"/>
                </a:tc>
                <a:tc gridSpan="2">
                  <a:txBody>
                    <a:bodyPr/>
                    <a:lstStyle/>
                    <a:p>
                      <a:pPr algn="ctr" fontAlgn="b">
                        <a:buNone/>
                      </a:pPr>
                      <a:r>
                        <a:rPr lang="en-GB" sz="1400" u="none" strike="noStrike" dirty="0">
                          <a:solidFill>
                            <a:srgbClr val="FF0000"/>
                          </a:solidFill>
                          <a:effectLst/>
                        </a:rPr>
                        <a:t>percentage increase</a:t>
                      </a:r>
                      <a:endParaRPr lang="en-GB" sz="1400" b="0" i="0" u="none" strike="noStrike" dirty="0">
                        <a:solidFill>
                          <a:srgbClr val="FF0000"/>
                        </a:solidFill>
                        <a:effectLst/>
                        <a:latin typeface="Aptos Narrow" panose="020B0004020202020204" pitchFamily="34" charset="0"/>
                      </a:endParaRPr>
                    </a:p>
                  </a:txBody>
                  <a:tcPr marL="9525" marR="9525" marT="9525" marB="0" anchor="b"/>
                </a:tc>
                <a:tc hMerge="1">
                  <a:txBody>
                    <a:bodyPr/>
                    <a:lstStyle/>
                    <a:p>
                      <a:endParaRPr lang="en-GB"/>
                    </a:p>
                  </a:txBody>
                  <a:tcPr/>
                </a:tc>
                <a:tc>
                  <a:txBody>
                    <a:bodyPr/>
                    <a:lstStyle/>
                    <a:p>
                      <a:pPr algn="ctr" fontAlgn="b">
                        <a:buNone/>
                      </a:pPr>
                      <a:r>
                        <a:rPr lang="en-GB" sz="1400" u="none" strike="noStrike" dirty="0">
                          <a:solidFill>
                            <a:srgbClr val="FF0000"/>
                          </a:solidFill>
                          <a:effectLst/>
                        </a:rPr>
                        <a:t>29%</a:t>
                      </a:r>
                      <a:endParaRPr lang="en-GB" sz="1400" b="0" i="0" u="none" strike="noStrike" dirty="0">
                        <a:solidFill>
                          <a:srgbClr val="FF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dirty="0">
                        <a:solidFill>
                          <a:srgbClr val="FF0000"/>
                        </a:solidFill>
                        <a:effectLst/>
                        <a:latin typeface="Aptos Narrow" panose="020B0004020202020204" pitchFamily="34" charset="0"/>
                      </a:endParaRPr>
                    </a:p>
                  </a:txBody>
                  <a:tcPr marL="9525" marR="9525" marT="9525" marB="0" anchor="b"/>
                </a:tc>
                <a:tc gridSpan="2">
                  <a:txBody>
                    <a:bodyPr/>
                    <a:lstStyle/>
                    <a:p>
                      <a:pPr algn="ctr" fontAlgn="b">
                        <a:buNone/>
                      </a:pPr>
                      <a:r>
                        <a:rPr lang="en-GB" sz="1400" u="none" strike="noStrike" dirty="0">
                          <a:solidFill>
                            <a:srgbClr val="FF0000"/>
                          </a:solidFill>
                          <a:effectLst/>
                        </a:rPr>
                        <a:t>percentage increase</a:t>
                      </a:r>
                      <a:endParaRPr lang="en-GB" sz="1400" b="0" i="0" u="none" strike="noStrike" dirty="0">
                        <a:solidFill>
                          <a:srgbClr val="FF0000"/>
                        </a:solidFill>
                        <a:effectLst/>
                        <a:latin typeface="Aptos Narrow" panose="020B0004020202020204" pitchFamily="34" charset="0"/>
                      </a:endParaRPr>
                    </a:p>
                  </a:txBody>
                  <a:tcPr marL="9525" marR="9525" marT="9525" marB="0" anchor="b"/>
                </a:tc>
                <a:tc hMerge="1">
                  <a:txBody>
                    <a:bodyPr/>
                    <a:lstStyle/>
                    <a:p>
                      <a:endParaRPr lang="en-GB"/>
                    </a:p>
                  </a:txBody>
                  <a:tcPr/>
                </a:tc>
                <a:tc>
                  <a:txBody>
                    <a:bodyPr/>
                    <a:lstStyle/>
                    <a:p>
                      <a:pPr algn="ctr" fontAlgn="b">
                        <a:buNone/>
                      </a:pPr>
                      <a:r>
                        <a:rPr lang="en-GB" sz="1400" u="none" strike="noStrike" dirty="0">
                          <a:solidFill>
                            <a:srgbClr val="FF0000"/>
                          </a:solidFill>
                          <a:effectLst/>
                        </a:rPr>
                        <a:t>45%</a:t>
                      </a:r>
                      <a:endParaRPr lang="en-GB" sz="1400" b="0" i="0" u="none" strike="noStrike" dirty="0">
                        <a:solidFill>
                          <a:srgbClr val="FF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989283714"/>
                  </a:ext>
                </a:extLst>
              </a:tr>
              <a:tr h="426845">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463422059"/>
                  </a:ext>
                </a:extLst>
              </a:tr>
              <a:tr h="426845">
                <a:tc gridSpan="2">
                  <a:txBody>
                    <a:bodyPr/>
                    <a:lstStyle/>
                    <a:p>
                      <a:pPr algn="ctr" fontAlgn="b">
                        <a:buNone/>
                      </a:pPr>
                      <a:r>
                        <a:rPr lang="en-GB" sz="1400" u="none" strike="noStrike" dirty="0">
                          <a:solidFill>
                            <a:srgbClr val="002060"/>
                          </a:solidFill>
                          <a:effectLst/>
                        </a:rPr>
                        <a:t>increase 1891—1921</a:t>
                      </a:r>
                      <a:endParaRPr lang="en-GB" sz="1400" b="0" i="0" u="none" strike="noStrike" dirty="0">
                        <a:solidFill>
                          <a:srgbClr val="002060"/>
                        </a:solidFill>
                        <a:effectLst/>
                        <a:latin typeface="Aptos Narrow" panose="020B0004020202020204" pitchFamily="34" charset="0"/>
                      </a:endParaRPr>
                    </a:p>
                  </a:txBody>
                  <a:tcPr marL="9525" marR="9525" marT="9525" marB="0" anchor="b"/>
                </a:tc>
                <a:tc hMerge="1">
                  <a:txBody>
                    <a:bodyPr/>
                    <a:lstStyle/>
                    <a:p>
                      <a:endParaRPr lang="en-GB"/>
                    </a:p>
                  </a:txBody>
                  <a:tcPr/>
                </a:tc>
                <a:tc>
                  <a:txBody>
                    <a:bodyPr/>
                    <a:lstStyle/>
                    <a:p>
                      <a:pPr algn="ctr" fontAlgn="b">
                        <a:buNone/>
                      </a:pPr>
                      <a:r>
                        <a:rPr lang="en-GB" sz="1400" u="none" strike="noStrike" dirty="0">
                          <a:solidFill>
                            <a:srgbClr val="002060"/>
                          </a:solidFill>
                          <a:effectLst/>
                        </a:rPr>
                        <a:t>762</a:t>
                      </a:r>
                      <a:endParaRPr lang="en-GB" sz="1400" b="0" i="0" u="none" strike="noStrike" dirty="0">
                        <a:solidFill>
                          <a:srgbClr val="00206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dirty="0">
                        <a:solidFill>
                          <a:srgbClr val="002060"/>
                        </a:solidFill>
                        <a:effectLst/>
                        <a:latin typeface="Aptos Narrow" panose="020B0004020202020204" pitchFamily="34" charset="0"/>
                      </a:endParaRPr>
                    </a:p>
                  </a:txBody>
                  <a:tcPr marL="9525" marR="9525" marT="9525" marB="0" anchor="b"/>
                </a:tc>
                <a:tc gridSpan="2">
                  <a:txBody>
                    <a:bodyPr/>
                    <a:lstStyle/>
                    <a:p>
                      <a:pPr algn="ctr" fontAlgn="b">
                        <a:buNone/>
                      </a:pPr>
                      <a:r>
                        <a:rPr lang="en-GB" sz="1400" u="none" strike="noStrike">
                          <a:solidFill>
                            <a:srgbClr val="002060"/>
                          </a:solidFill>
                          <a:effectLst/>
                        </a:rPr>
                        <a:t>increase 1891--1921</a:t>
                      </a:r>
                      <a:endParaRPr lang="en-GB" sz="1400" b="0" i="0" u="none" strike="noStrike">
                        <a:solidFill>
                          <a:srgbClr val="002060"/>
                        </a:solidFill>
                        <a:effectLst/>
                        <a:latin typeface="Aptos Narrow" panose="020B0004020202020204" pitchFamily="34" charset="0"/>
                      </a:endParaRPr>
                    </a:p>
                  </a:txBody>
                  <a:tcPr marL="9525" marR="9525" marT="9525" marB="0" anchor="b"/>
                </a:tc>
                <a:tc hMerge="1">
                  <a:txBody>
                    <a:bodyPr/>
                    <a:lstStyle/>
                    <a:p>
                      <a:endParaRPr lang="en-GB"/>
                    </a:p>
                  </a:txBody>
                  <a:tcPr/>
                </a:tc>
                <a:tc>
                  <a:txBody>
                    <a:bodyPr/>
                    <a:lstStyle/>
                    <a:p>
                      <a:pPr algn="ctr" fontAlgn="b">
                        <a:buNone/>
                      </a:pPr>
                      <a:r>
                        <a:rPr lang="en-GB" sz="1400" u="none" strike="noStrike">
                          <a:solidFill>
                            <a:srgbClr val="002060"/>
                          </a:solidFill>
                          <a:effectLst/>
                        </a:rPr>
                        <a:t>75415</a:t>
                      </a:r>
                      <a:endParaRPr lang="en-GB" sz="1400" b="0" i="0" u="none" strike="noStrike">
                        <a:solidFill>
                          <a:srgbClr val="00206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a:solidFill>
                          <a:srgbClr val="002060"/>
                        </a:solidFill>
                        <a:effectLst/>
                        <a:latin typeface="Aptos Narrow" panose="020B0004020202020204" pitchFamily="34" charset="0"/>
                      </a:endParaRPr>
                    </a:p>
                  </a:txBody>
                  <a:tcPr marL="9525" marR="9525" marT="9525" marB="0" anchor="b"/>
                </a:tc>
                <a:tc gridSpan="2">
                  <a:txBody>
                    <a:bodyPr/>
                    <a:lstStyle/>
                    <a:p>
                      <a:pPr algn="ctr" fontAlgn="b">
                        <a:buNone/>
                      </a:pPr>
                      <a:r>
                        <a:rPr lang="en-GB" sz="1400" u="none" strike="noStrike">
                          <a:solidFill>
                            <a:srgbClr val="002060"/>
                          </a:solidFill>
                          <a:effectLst/>
                        </a:rPr>
                        <a:t>increase 1891--1921</a:t>
                      </a:r>
                      <a:endParaRPr lang="en-GB" sz="1400" b="0" i="0" u="none" strike="noStrike">
                        <a:solidFill>
                          <a:srgbClr val="002060"/>
                        </a:solidFill>
                        <a:effectLst/>
                        <a:latin typeface="Aptos Narrow" panose="020B0004020202020204" pitchFamily="34" charset="0"/>
                      </a:endParaRPr>
                    </a:p>
                  </a:txBody>
                  <a:tcPr marL="9525" marR="9525" marT="9525" marB="0" anchor="b"/>
                </a:tc>
                <a:tc hMerge="1">
                  <a:txBody>
                    <a:bodyPr/>
                    <a:lstStyle/>
                    <a:p>
                      <a:endParaRPr lang="en-GB"/>
                    </a:p>
                  </a:txBody>
                  <a:tcPr/>
                </a:tc>
                <a:tc>
                  <a:txBody>
                    <a:bodyPr/>
                    <a:lstStyle/>
                    <a:p>
                      <a:pPr algn="ctr" fontAlgn="b">
                        <a:buNone/>
                      </a:pPr>
                      <a:r>
                        <a:rPr lang="en-GB" sz="1400" u="none" strike="noStrike" dirty="0">
                          <a:solidFill>
                            <a:srgbClr val="002060"/>
                          </a:solidFill>
                          <a:effectLst/>
                        </a:rPr>
                        <a:t>8884174</a:t>
                      </a:r>
                      <a:endParaRPr lang="en-GB" sz="1400" b="0" i="0" u="none" strike="noStrike" dirty="0">
                        <a:solidFill>
                          <a:srgbClr val="00206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116769872"/>
                  </a:ext>
                </a:extLst>
              </a:tr>
              <a:tr h="426845">
                <a:tc gridSpan="2">
                  <a:txBody>
                    <a:bodyPr/>
                    <a:lstStyle/>
                    <a:p>
                      <a:pPr algn="ctr" fontAlgn="b">
                        <a:buNone/>
                      </a:pPr>
                      <a:r>
                        <a:rPr lang="en-GB" sz="1400" u="none" strike="noStrike" dirty="0">
                          <a:solidFill>
                            <a:srgbClr val="002060"/>
                          </a:solidFill>
                          <a:effectLst/>
                        </a:rPr>
                        <a:t>percentage increase</a:t>
                      </a:r>
                      <a:endParaRPr lang="en-GB" sz="1400" b="0" i="0" u="none" strike="noStrike" dirty="0">
                        <a:solidFill>
                          <a:srgbClr val="002060"/>
                        </a:solidFill>
                        <a:effectLst/>
                        <a:latin typeface="Aptos Narrow" panose="020B0004020202020204" pitchFamily="34" charset="0"/>
                      </a:endParaRPr>
                    </a:p>
                  </a:txBody>
                  <a:tcPr marL="9525" marR="9525" marT="9525" marB="0" anchor="b"/>
                </a:tc>
                <a:tc hMerge="1">
                  <a:txBody>
                    <a:bodyPr/>
                    <a:lstStyle/>
                    <a:p>
                      <a:endParaRPr lang="en-GB"/>
                    </a:p>
                  </a:txBody>
                  <a:tcPr/>
                </a:tc>
                <a:tc>
                  <a:txBody>
                    <a:bodyPr/>
                    <a:lstStyle/>
                    <a:p>
                      <a:pPr algn="ctr" fontAlgn="b">
                        <a:buNone/>
                      </a:pPr>
                      <a:r>
                        <a:rPr lang="en-GB" sz="1400" u="none" strike="noStrike" dirty="0">
                          <a:solidFill>
                            <a:srgbClr val="002060"/>
                          </a:solidFill>
                          <a:effectLst/>
                        </a:rPr>
                        <a:t>105%</a:t>
                      </a:r>
                      <a:endParaRPr lang="en-GB" sz="1400" b="0" i="0" u="none" strike="noStrike" dirty="0">
                        <a:solidFill>
                          <a:srgbClr val="00206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dirty="0">
                        <a:solidFill>
                          <a:srgbClr val="002060"/>
                        </a:solidFill>
                        <a:effectLst/>
                        <a:latin typeface="Aptos Narrow" panose="020B0004020202020204" pitchFamily="34" charset="0"/>
                      </a:endParaRPr>
                    </a:p>
                  </a:txBody>
                  <a:tcPr marL="9525" marR="9525" marT="9525" marB="0" anchor="b"/>
                </a:tc>
                <a:tc gridSpan="2">
                  <a:txBody>
                    <a:bodyPr/>
                    <a:lstStyle/>
                    <a:p>
                      <a:pPr algn="ctr" fontAlgn="b">
                        <a:buNone/>
                      </a:pPr>
                      <a:r>
                        <a:rPr lang="en-GB" sz="1400" u="none" strike="noStrike" dirty="0">
                          <a:solidFill>
                            <a:srgbClr val="002060"/>
                          </a:solidFill>
                          <a:effectLst/>
                        </a:rPr>
                        <a:t>percentage increase</a:t>
                      </a:r>
                      <a:endParaRPr lang="en-GB" sz="1400" b="0" i="0" u="none" strike="noStrike" dirty="0">
                        <a:solidFill>
                          <a:srgbClr val="002060"/>
                        </a:solidFill>
                        <a:effectLst/>
                        <a:latin typeface="Aptos Narrow" panose="020B0004020202020204" pitchFamily="34" charset="0"/>
                      </a:endParaRPr>
                    </a:p>
                  </a:txBody>
                  <a:tcPr marL="9525" marR="9525" marT="9525" marB="0" anchor="b"/>
                </a:tc>
                <a:tc hMerge="1">
                  <a:txBody>
                    <a:bodyPr/>
                    <a:lstStyle/>
                    <a:p>
                      <a:endParaRPr lang="en-GB"/>
                    </a:p>
                  </a:txBody>
                  <a:tcPr/>
                </a:tc>
                <a:tc>
                  <a:txBody>
                    <a:bodyPr/>
                    <a:lstStyle/>
                    <a:p>
                      <a:pPr algn="ctr" fontAlgn="b">
                        <a:buNone/>
                      </a:pPr>
                      <a:r>
                        <a:rPr lang="en-GB" sz="1400" u="none" strike="noStrike" dirty="0">
                          <a:solidFill>
                            <a:srgbClr val="002060"/>
                          </a:solidFill>
                          <a:effectLst/>
                        </a:rPr>
                        <a:t>143%</a:t>
                      </a:r>
                      <a:endParaRPr lang="en-GB" sz="1400" b="0" i="0" u="none" strike="noStrike" dirty="0">
                        <a:solidFill>
                          <a:srgbClr val="002060"/>
                        </a:solidFill>
                        <a:effectLst/>
                        <a:latin typeface="Aptos Narrow" panose="020B0004020202020204" pitchFamily="34" charset="0"/>
                      </a:endParaRPr>
                    </a:p>
                  </a:txBody>
                  <a:tcPr marL="9525" marR="9525" marT="9525" marB="0" anchor="b"/>
                </a:tc>
                <a:tc>
                  <a:txBody>
                    <a:bodyPr/>
                    <a:lstStyle/>
                    <a:p>
                      <a:pPr algn="ctr" fontAlgn="b">
                        <a:buNone/>
                      </a:pPr>
                      <a:endParaRPr lang="en-GB" sz="1400" b="0" i="0" u="none" strike="noStrike" dirty="0">
                        <a:solidFill>
                          <a:srgbClr val="002060"/>
                        </a:solidFill>
                        <a:effectLst/>
                        <a:latin typeface="Aptos Narrow" panose="020B0004020202020204" pitchFamily="34" charset="0"/>
                      </a:endParaRPr>
                    </a:p>
                  </a:txBody>
                  <a:tcPr marL="9525" marR="9525" marT="9525" marB="0" anchor="b"/>
                </a:tc>
                <a:tc gridSpan="2">
                  <a:txBody>
                    <a:bodyPr/>
                    <a:lstStyle/>
                    <a:p>
                      <a:pPr algn="ctr" fontAlgn="b">
                        <a:buNone/>
                      </a:pPr>
                      <a:r>
                        <a:rPr lang="en-GB" sz="1400" u="none" strike="noStrike" dirty="0">
                          <a:solidFill>
                            <a:srgbClr val="002060"/>
                          </a:solidFill>
                          <a:effectLst/>
                        </a:rPr>
                        <a:t>percentage increase</a:t>
                      </a:r>
                      <a:endParaRPr lang="en-GB" sz="1400" b="0" i="0" u="none" strike="noStrike" dirty="0">
                        <a:solidFill>
                          <a:srgbClr val="002060"/>
                        </a:solidFill>
                        <a:effectLst/>
                        <a:latin typeface="Aptos Narrow" panose="020B0004020202020204" pitchFamily="34" charset="0"/>
                      </a:endParaRPr>
                    </a:p>
                  </a:txBody>
                  <a:tcPr marL="9525" marR="9525" marT="9525" marB="0" anchor="b"/>
                </a:tc>
                <a:tc hMerge="1">
                  <a:txBody>
                    <a:bodyPr/>
                    <a:lstStyle/>
                    <a:p>
                      <a:endParaRPr lang="en-GB"/>
                    </a:p>
                  </a:txBody>
                  <a:tcPr/>
                </a:tc>
                <a:tc>
                  <a:txBody>
                    <a:bodyPr/>
                    <a:lstStyle/>
                    <a:p>
                      <a:pPr algn="ctr" fontAlgn="b">
                        <a:buNone/>
                      </a:pPr>
                      <a:r>
                        <a:rPr lang="en-GB" sz="1400" u="none" strike="noStrike" dirty="0">
                          <a:solidFill>
                            <a:srgbClr val="002060"/>
                          </a:solidFill>
                          <a:effectLst/>
                        </a:rPr>
                        <a:t>31%</a:t>
                      </a:r>
                      <a:endParaRPr lang="en-GB" sz="1400" b="0" i="0" u="none" strike="noStrike" dirty="0">
                        <a:solidFill>
                          <a:srgbClr val="00206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89723332"/>
                  </a:ext>
                </a:extLst>
              </a:tr>
            </a:tbl>
          </a:graphicData>
        </a:graphic>
      </p:graphicFrame>
      <p:sp>
        <p:nvSpPr>
          <p:cNvPr id="7" name="TextBox 6">
            <a:extLst>
              <a:ext uri="{FF2B5EF4-FFF2-40B4-BE49-F238E27FC236}">
                <a16:creationId xmlns:a16="http://schemas.microsoft.com/office/drawing/2014/main" id="{F12D9589-5737-3340-079F-0E28A7780923}"/>
              </a:ext>
            </a:extLst>
          </p:cNvPr>
          <p:cNvSpPr txBox="1"/>
          <p:nvPr/>
        </p:nvSpPr>
        <p:spPr>
          <a:xfrm>
            <a:off x="739739" y="534256"/>
            <a:ext cx="10561059" cy="369332"/>
          </a:xfrm>
          <a:prstGeom prst="rect">
            <a:avLst/>
          </a:prstGeom>
          <a:noFill/>
        </p:spPr>
        <p:txBody>
          <a:bodyPr wrap="square" rtlCol="0">
            <a:spAutoFit/>
          </a:bodyPr>
          <a:lstStyle/>
          <a:p>
            <a:r>
              <a:rPr lang="en-GB" dirty="0"/>
              <a:t>Population growth on the eight streets compared with Coventry and England &amp; Wales 1861, 1891 &amp; 1921*</a:t>
            </a:r>
          </a:p>
        </p:txBody>
      </p:sp>
      <p:sp>
        <p:nvSpPr>
          <p:cNvPr id="3" name="TextBox 2">
            <a:extLst>
              <a:ext uri="{FF2B5EF4-FFF2-40B4-BE49-F238E27FC236}">
                <a16:creationId xmlns:a16="http://schemas.microsoft.com/office/drawing/2014/main" id="{FCCE0568-B336-95A2-4C3E-A74E75CFBCE8}"/>
              </a:ext>
            </a:extLst>
          </p:cNvPr>
          <p:cNvSpPr txBox="1"/>
          <p:nvPr/>
        </p:nvSpPr>
        <p:spPr>
          <a:xfrm>
            <a:off x="616449" y="5959011"/>
            <a:ext cx="10705672" cy="307777"/>
          </a:xfrm>
          <a:prstGeom prst="rect">
            <a:avLst/>
          </a:prstGeom>
          <a:noFill/>
        </p:spPr>
        <p:txBody>
          <a:bodyPr wrap="square" rtlCol="0">
            <a:spAutoFit/>
          </a:bodyPr>
          <a:lstStyle/>
          <a:p>
            <a:pPr algn="ctr"/>
            <a:r>
              <a:rPr lang="en-GB" sz="1400" dirty="0"/>
              <a:t>* Throughout this document, please note that all figures presented here refer only to the original eight streets on the Earlsdon estate </a:t>
            </a:r>
          </a:p>
        </p:txBody>
      </p:sp>
    </p:spTree>
    <p:extLst>
      <p:ext uri="{BB962C8B-B14F-4D97-AF65-F5344CB8AC3E}">
        <p14:creationId xmlns:p14="http://schemas.microsoft.com/office/powerpoint/2010/main" val="1716271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80EE1E-48A1-3A53-6E6D-628C346788A3}"/>
              </a:ext>
            </a:extLst>
          </p:cNvPr>
          <p:cNvSpPr>
            <a:spLocks noGrp="1"/>
          </p:cNvSpPr>
          <p:nvPr>
            <p:ph type="sldNum" sz="quarter" idx="12"/>
          </p:nvPr>
        </p:nvSpPr>
        <p:spPr/>
        <p:txBody>
          <a:bodyPr/>
          <a:lstStyle/>
          <a:p>
            <a:fld id="{CD17292D-9168-4F1D-8678-CDC2680D5421}" type="slidenum">
              <a:rPr lang="en-GB" smtClean="0"/>
              <a:t>6</a:t>
            </a:fld>
            <a:endParaRPr lang="en-GB" dirty="0"/>
          </a:p>
        </p:txBody>
      </p:sp>
      <p:pic>
        <p:nvPicPr>
          <p:cNvPr id="4" name="Picture 3" descr="A black and white photo of a street&#10;&#10;AI-generated content may be incorrect.">
            <a:extLst>
              <a:ext uri="{FF2B5EF4-FFF2-40B4-BE49-F238E27FC236}">
                <a16:creationId xmlns:a16="http://schemas.microsoft.com/office/drawing/2014/main" id="{B6F81760-FBEF-85B3-55F4-F3430D46C08A}"/>
              </a:ext>
            </a:extLst>
          </p:cNvPr>
          <p:cNvPicPr>
            <a:picLocks noChangeAspect="1"/>
          </p:cNvPicPr>
          <p:nvPr/>
        </p:nvPicPr>
        <p:blipFill>
          <a:blip r:embed="rId2">
            <a:extLst>
              <a:ext uri="{28A0092B-C50C-407E-A947-70E740481C1C}">
                <a14:useLocalDpi xmlns:a14="http://schemas.microsoft.com/office/drawing/2010/main" val="0"/>
              </a:ext>
            </a:extLst>
          </a:blip>
          <a:srcRect l="4223" t="9877" r="8963" b="10636"/>
          <a:stretch>
            <a:fillRect/>
          </a:stretch>
        </p:blipFill>
        <p:spPr>
          <a:xfrm rot="5400000">
            <a:off x="5132" y="1412694"/>
            <a:ext cx="6020660" cy="4078841"/>
          </a:xfrm>
          <a:prstGeom prst="rect">
            <a:avLst/>
          </a:prstGeom>
        </p:spPr>
      </p:pic>
      <p:pic>
        <p:nvPicPr>
          <p:cNvPr id="6" name="Picture 5" descr="A black and white photo of a road with steam engines&#10;&#10;AI-generated content may be incorrect.">
            <a:extLst>
              <a:ext uri="{FF2B5EF4-FFF2-40B4-BE49-F238E27FC236}">
                <a16:creationId xmlns:a16="http://schemas.microsoft.com/office/drawing/2014/main" id="{23AC8EEA-9D88-AE75-3E86-35CB54E41A62}"/>
              </a:ext>
            </a:extLst>
          </p:cNvPr>
          <p:cNvPicPr>
            <a:picLocks noChangeAspect="1"/>
          </p:cNvPicPr>
          <p:nvPr/>
        </p:nvPicPr>
        <p:blipFill>
          <a:blip r:embed="rId3">
            <a:extLst>
              <a:ext uri="{28A0092B-C50C-407E-A947-70E740481C1C}">
                <a14:useLocalDpi xmlns:a14="http://schemas.microsoft.com/office/drawing/2010/main" val="0"/>
              </a:ext>
            </a:extLst>
          </a:blip>
          <a:srcRect l="4176" t="13502" r="5035" b="11670"/>
          <a:stretch>
            <a:fillRect/>
          </a:stretch>
        </p:blipFill>
        <p:spPr>
          <a:xfrm>
            <a:off x="5876818" y="1541128"/>
            <a:ext cx="5825447" cy="3600986"/>
          </a:xfrm>
          <a:prstGeom prst="rect">
            <a:avLst/>
          </a:prstGeom>
        </p:spPr>
      </p:pic>
      <p:sp>
        <p:nvSpPr>
          <p:cNvPr id="7" name="TextBox 6">
            <a:extLst>
              <a:ext uri="{FF2B5EF4-FFF2-40B4-BE49-F238E27FC236}">
                <a16:creationId xmlns:a16="http://schemas.microsoft.com/office/drawing/2014/main" id="{CC8DF807-4A2E-5F3D-1C23-755B6A4D0DD6}"/>
              </a:ext>
            </a:extLst>
          </p:cNvPr>
          <p:cNvSpPr txBox="1"/>
          <p:nvPr/>
        </p:nvSpPr>
        <p:spPr>
          <a:xfrm>
            <a:off x="5753527" y="657543"/>
            <a:ext cx="6082304" cy="646331"/>
          </a:xfrm>
          <a:prstGeom prst="rect">
            <a:avLst/>
          </a:prstGeom>
          <a:noFill/>
        </p:spPr>
        <p:txBody>
          <a:bodyPr wrap="square" rtlCol="0">
            <a:spAutoFit/>
          </a:bodyPr>
          <a:lstStyle/>
          <a:p>
            <a:pPr algn="ctr"/>
            <a:r>
              <a:rPr lang="en-GB" dirty="0"/>
              <a:t>The construction of Albany Road in 1898 linking Earlsdon to the city of Coventry – a major factor in Earlsdon’s growth</a:t>
            </a:r>
          </a:p>
        </p:txBody>
      </p:sp>
      <p:sp>
        <p:nvSpPr>
          <p:cNvPr id="8" name="TextBox 7">
            <a:extLst>
              <a:ext uri="{FF2B5EF4-FFF2-40B4-BE49-F238E27FC236}">
                <a16:creationId xmlns:a16="http://schemas.microsoft.com/office/drawing/2014/main" id="{B3559B4F-0AE4-BD88-80D9-CD181B5DD201}"/>
              </a:ext>
            </a:extLst>
          </p:cNvPr>
          <p:cNvSpPr txBox="1"/>
          <p:nvPr/>
        </p:nvSpPr>
        <p:spPr>
          <a:xfrm>
            <a:off x="5486400" y="5404206"/>
            <a:ext cx="6503541" cy="923330"/>
          </a:xfrm>
          <a:prstGeom prst="rect">
            <a:avLst/>
          </a:prstGeom>
          <a:noFill/>
        </p:spPr>
        <p:txBody>
          <a:bodyPr wrap="square" rtlCol="0">
            <a:spAutoFit/>
          </a:bodyPr>
          <a:lstStyle/>
          <a:p>
            <a:r>
              <a:rPr lang="en-GB" dirty="0"/>
              <a:t>“There is no finer site within easy reach of the centre of the City.” 		        </a:t>
            </a:r>
          </a:p>
          <a:p>
            <a:pPr algn="r"/>
            <a:r>
              <a:rPr lang="en-GB" sz="1600" i="1" dirty="0"/>
              <a:t>Coventry Graphic </a:t>
            </a:r>
            <a:r>
              <a:rPr lang="en-GB" sz="1600" dirty="0"/>
              <a:t>17</a:t>
            </a:r>
            <a:r>
              <a:rPr lang="en-GB" sz="1600" baseline="30000" dirty="0"/>
              <a:t>th</a:t>
            </a:r>
            <a:r>
              <a:rPr lang="en-GB" sz="1600" dirty="0"/>
              <a:t> August 1912 </a:t>
            </a:r>
          </a:p>
        </p:txBody>
      </p:sp>
    </p:spTree>
    <p:extLst>
      <p:ext uri="{BB962C8B-B14F-4D97-AF65-F5344CB8AC3E}">
        <p14:creationId xmlns:p14="http://schemas.microsoft.com/office/powerpoint/2010/main" val="658251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22D982-2157-5CC1-F794-4BC1DEC2A241}"/>
              </a:ext>
            </a:extLst>
          </p:cNvPr>
          <p:cNvSpPr>
            <a:spLocks noGrp="1"/>
          </p:cNvSpPr>
          <p:nvPr>
            <p:ph type="sldNum" sz="quarter" idx="12"/>
          </p:nvPr>
        </p:nvSpPr>
        <p:spPr/>
        <p:txBody>
          <a:bodyPr/>
          <a:lstStyle/>
          <a:p>
            <a:fld id="{CD17292D-9168-4F1D-8678-CDC2680D5421}" type="slidenum">
              <a:rPr lang="en-GB" smtClean="0"/>
              <a:t>7</a:t>
            </a:fld>
            <a:endParaRPr lang="en-GB"/>
          </a:p>
        </p:txBody>
      </p:sp>
      <p:pic>
        <p:nvPicPr>
          <p:cNvPr id="4" name="Picture 3" descr="A map of a town&#10;&#10;AI-generated content may be incorrect.">
            <a:extLst>
              <a:ext uri="{FF2B5EF4-FFF2-40B4-BE49-F238E27FC236}">
                <a16:creationId xmlns:a16="http://schemas.microsoft.com/office/drawing/2014/main" id="{B0E87A81-8107-5469-1104-CC2CE647B0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03" y="1366459"/>
            <a:ext cx="5936946" cy="3965823"/>
          </a:xfrm>
          <a:prstGeom prst="rect">
            <a:avLst/>
          </a:prstGeom>
        </p:spPr>
      </p:pic>
      <p:pic>
        <p:nvPicPr>
          <p:cNvPr id="6" name="Picture 5" descr="A map of an area&#10;&#10;AI-generated content may be incorrect.">
            <a:extLst>
              <a:ext uri="{FF2B5EF4-FFF2-40B4-BE49-F238E27FC236}">
                <a16:creationId xmlns:a16="http://schemas.microsoft.com/office/drawing/2014/main" id="{C64B888E-365C-6C5F-3868-82B51CF10996}"/>
              </a:ext>
            </a:extLst>
          </p:cNvPr>
          <p:cNvPicPr>
            <a:picLocks noChangeAspect="1"/>
          </p:cNvPicPr>
          <p:nvPr/>
        </p:nvPicPr>
        <p:blipFill>
          <a:blip r:embed="rId3">
            <a:extLst>
              <a:ext uri="{28A0092B-C50C-407E-A947-70E740481C1C}">
                <a14:useLocalDpi xmlns:a14="http://schemas.microsoft.com/office/drawing/2010/main" val="0"/>
              </a:ext>
            </a:extLst>
          </a:blip>
          <a:srcRect l="2288"/>
          <a:stretch>
            <a:fillRect/>
          </a:stretch>
        </p:blipFill>
        <p:spPr>
          <a:xfrm>
            <a:off x="6147370" y="1356188"/>
            <a:ext cx="5966693" cy="3996744"/>
          </a:xfrm>
          <a:prstGeom prst="rect">
            <a:avLst/>
          </a:prstGeom>
        </p:spPr>
      </p:pic>
      <p:sp>
        <p:nvSpPr>
          <p:cNvPr id="7" name="TextBox 6">
            <a:extLst>
              <a:ext uri="{FF2B5EF4-FFF2-40B4-BE49-F238E27FC236}">
                <a16:creationId xmlns:a16="http://schemas.microsoft.com/office/drawing/2014/main" id="{B9666E2E-3104-5736-A2CB-0CFDA8763BE3}"/>
              </a:ext>
            </a:extLst>
          </p:cNvPr>
          <p:cNvSpPr txBox="1"/>
          <p:nvPr/>
        </p:nvSpPr>
        <p:spPr>
          <a:xfrm>
            <a:off x="462337" y="534256"/>
            <a:ext cx="5106256" cy="369332"/>
          </a:xfrm>
          <a:prstGeom prst="rect">
            <a:avLst/>
          </a:prstGeom>
          <a:noFill/>
        </p:spPr>
        <p:txBody>
          <a:bodyPr wrap="square" rtlCol="0">
            <a:spAutoFit/>
          </a:bodyPr>
          <a:lstStyle/>
          <a:p>
            <a:pPr algn="ctr"/>
            <a:r>
              <a:rPr lang="en-GB" dirty="0"/>
              <a:t>Earlsdon in 1886</a:t>
            </a:r>
          </a:p>
        </p:txBody>
      </p:sp>
      <p:sp>
        <p:nvSpPr>
          <p:cNvPr id="8" name="TextBox 7">
            <a:extLst>
              <a:ext uri="{FF2B5EF4-FFF2-40B4-BE49-F238E27FC236}">
                <a16:creationId xmlns:a16="http://schemas.microsoft.com/office/drawing/2014/main" id="{99F9E2DD-4F13-B4FF-31A2-7756B318BABE}"/>
              </a:ext>
            </a:extLst>
          </p:cNvPr>
          <p:cNvSpPr txBox="1"/>
          <p:nvPr/>
        </p:nvSpPr>
        <p:spPr>
          <a:xfrm>
            <a:off x="6604578" y="532546"/>
            <a:ext cx="5106256" cy="369332"/>
          </a:xfrm>
          <a:prstGeom prst="rect">
            <a:avLst/>
          </a:prstGeom>
          <a:noFill/>
        </p:spPr>
        <p:txBody>
          <a:bodyPr wrap="square" rtlCol="0">
            <a:spAutoFit/>
          </a:bodyPr>
          <a:lstStyle/>
          <a:p>
            <a:pPr algn="ctr"/>
            <a:r>
              <a:rPr lang="en-GB" dirty="0"/>
              <a:t>Earlsdon in 1913</a:t>
            </a:r>
          </a:p>
        </p:txBody>
      </p:sp>
      <p:sp>
        <p:nvSpPr>
          <p:cNvPr id="3" name="TextBox 2">
            <a:extLst>
              <a:ext uri="{FF2B5EF4-FFF2-40B4-BE49-F238E27FC236}">
                <a16:creationId xmlns:a16="http://schemas.microsoft.com/office/drawing/2014/main" id="{2D65EE3A-A25D-36F3-0B9F-19B309DF86C5}"/>
              </a:ext>
            </a:extLst>
          </p:cNvPr>
          <p:cNvSpPr txBox="1"/>
          <p:nvPr/>
        </p:nvSpPr>
        <p:spPr>
          <a:xfrm>
            <a:off x="811658" y="5650787"/>
            <a:ext cx="4489807" cy="369332"/>
          </a:xfrm>
          <a:prstGeom prst="rect">
            <a:avLst/>
          </a:prstGeom>
          <a:noFill/>
        </p:spPr>
        <p:txBody>
          <a:bodyPr wrap="square" rtlCol="0">
            <a:spAutoFit/>
          </a:bodyPr>
          <a:lstStyle/>
          <a:p>
            <a:r>
              <a:rPr lang="en-GB" dirty="0"/>
              <a:t>The 1891 Census recorded 152 houses … </a:t>
            </a:r>
          </a:p>
        </p:txBody>
      </p:sp>
      <p:sp>
        <p:nvSpPr>
          <p:cNvPr id="5" name="TextBox 4">
            <a:extLst>
              <a:ext uri="{FF2B5EF4-FFF2-40B4-BE49-F238E27FC236}">
                <a16:creationId xmlns:a16="http://schemas.microsoft.com/office/drawing/2014/main" id="{75401B8B-4516-4C17-A0F9-2A761288583D}"/>
              </a:ext>
            </a:extLst>
          </p:cNvPr>
          <p:cNvSpPr txBox="1"/>
          <p:nvPr/>
        </p:nvSpPr>
        <p:spPr>
          <a:xfrm>
            <a:off x="6729568" y="5638803"/>
            <a:ext cx="4888787" cy="369332"/>
          </a:xfrm>
          <a:prstGeom prst="rect">
            <a:avLst/>
          </a:prstGeom>
          <a:noFill/>
        </p:spPr>
        <p:txBody>
          <a:bodyPr wrap="square" rtlCol="0">
            <a:spAutoFit/>
          </a:bodyPr>
          <a:lstStyle/>
          <a:p>
            <a:pPr algn="ctr"/>
            <a:r>
              <a:rPr lang="en-GB" dirty="0"/>
              <a:t>… while the 1891 Census recorded 353 houses </a:t>
            </a:r>
          </a:p>
        </p:txBody>
      </p:sp>
    </p:spTree>
    <p:extLst>
      <p:ext uri="{BB962C8B-B14F-4D97-AF65-F5344CB8AC3E}">
        <p14:creationId xmlns:p14="http://schemas.microsoft.com/office/powerpoint/2010/main" val="247875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B33022-137A-19FD-82F7-8C8489628DF4}"/>
              </a:ext>
            </a:extLst>
          </p:cNvPr>
          <p:cNvSpPr>
            <a:spLocks noGrp="1"/>
          </p:cNvSpPr>
          <p:nvPr>
            <p:ph type="sldNum" sz="quarter" idx="12"/>
          </p:nvPr>
        </p:nvSpPr>
        <p:spPr/>
        <p:txBody>
          <a:bodyPr/>
          <a:lstStyle/>
          <a:p>
            <a:fld id="{CD17292D-9168-4F1D-8678-CDC2680D5421}" type="slidenum">
              <a:rPr lang="en-GB" smtClean="0"/>
              <a:t>8</a:t>
            </a:fld>
            <a:endParaRPr lang="en-GB"/>
          </a:p>
        </p:txBody>
      </p:sp>
      <p:graphicFrame>
        <p:nvGraphicFramePr>
          <p:cNvPr id="5" name="Chart 4">
            <a:extLst>
              <a:ext uri="{FF2B5EF4-FFF2-40B4-BE49-F238E27FC236}">
                <a16:creationId xmlns:a16="http://schemas.microsoft.com/office/drawing/2014/main" id="{CF5F6300-C0B0-480F-8658-47A434CCD443}"/>
              </a:ext>
            </a:extLst>
          </p:cNvPr>
          <p:cNvGraphicFramePr>
            <a:graphicFrameLocks/>
          </p:cNvGraphicFramePr>
          <p:nvPr>
            <p:extLst>
              <p:ext uri="{D42A27DB-BD31-4B8C-83A1-F6EECF244321}">
                <p14:modId xmlns:p14="http://schemas.microsoft.com/office/powerpoint/2010/main" val="307255116"/>
              </p:ext>
            </p:extLst>
          </p:nvPr>
        </p:nvGraphicFramePr>
        <p:xfrm>
          <a:off x="247055" y="226031"/>
          <a:ext cx="11678735" cy="61542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63165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96D547-DB23-7FC7-F16C-24B898D6ADFA}"/>
              </a:ext>
            </a:extLst>
          </p:cNvPr>
          <p:cNvSpPr>
            <a:spLocks noGrp="1"/>
          </p:cNvSpPr>
          <p:nvPr>
            <p:ph type="sldNum" sz="quarter" idx="12"/>
          </p:nvPr>
        </p:nvSpPr>
        <p:spPr/>
        <p:txBody>
          <a:bodyPr/>
          <a:lstStyle/>
          <a:p>
            <a:fld id="{CD17292D-9168-4F1D-8678-CDC2680D5421}" type="slidenum">
              <a:rPr lang="en-GB" smtClean="0"/>
              <a:t>9</a:t>
            </a:fld>
            <a:endParaRPr lang="en-GB"/>
          </a:p>
        </p:txBody>
      </p:sp>
      <p:graphicFrame>
        <p:nvGraphicFramePr>
          <p:cNvPr id="3" name="Chart 2">
            <a:extLst>
              <a:ext uri="{FF2B5EF4-FFF2-40B4-BE49-F238E27FC236}">
                <a16:creationId xmlns:a16="http://schemas.microsoft.com/office/drawing/2014/main" id="{87DE0A18-9797-4EE3-4773-A715C19E2441}"/>
              </a:ext>
            </a:extLst>
          </p:cNvPr>
          <p:cNvGraphicFramePr>
            <a:graphicFrameLocks/>
          </p:cNvGraphicFramePr>
          <p:nvPr>
            <p:extLst>
              <p:ext uri="{D42A27DB-BD31-4B8C-83A1-F6EECF244321}">
                <p14:modId xmlns:p14="http://schemas.microsoft.com/office/powerpoint/2010/main" val="1868664196"/>
              </p:ext>
            </p:extLst>
          </p:nvPr>
        </p:nvGraphicFramePr>
        <p:xfrm>
          <a:off x="218235" y="154112"/>
          <a:ext cx="11532427" cy="61336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35013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7AAF0D-F8FF-AE8D-CEEF-83947C85C6E6}"/>
              </a:ext>
            </a:extLst>
          </p:cNvPr>
          <p:cNvSpPr>
            <a:spLocks noGrp="1"/>
          </p:cNvSpPr>
          <p:nvPr>
            <p:ph type="sldNum" sz="quarter" idx="12"/>
          </p:nvPr>
        </p:nvSpPr>
        <p:spPr/>
        <p:txBody>
          <a:bodyPr/>
          <a:lstStyle/>
          <a:p>
            <a:fld id="{CD17292D-9168-4F1D-8678-CDC2680D5421}" type="slidenum">
              <a:rPr lang="en-GB" smtClean="0"/>
              <a:t>10</a:t>
            </a:fld>
            <a:endParaRPr lang="en-GB"/>
          </a:p>
        </p:txBody>
      </p:sp>
      <mc:AlternateContent xmlns:mc="http://schemas.openxmlformats.org/markup-compatibility/2006" xmlns:cx2="http://schemas.microsoft.com/office/drawing/2015/10/21/chartex">
        <mc:Choice Requires="cx2">
          <p:graphicFrame>
            <p:nvGraphicFramePr>
              <p:cNvPr id="4" name="Chart 3">
                <a:extLst>
                  <a:ext uri="{FF2B5EF4-FFF2-40B4-BE49-F238E27FC236}">
                    <a16:creationId xmlns:a16="http://schemas.microsoft.com/office/drawing/2014/main" id="{698D7263-64A9-3994-850B-D2E3EBEFD119}"/>
                  </a:ext>
                </a:extLst>
              </p:cNvPr>
              <p:cNvGraphicFramePr/>
              <p:nvPr>
                <p:extLst>
                  <p:ext uri="{D42A27DB-BD31-4B8C-83A1-F6EECF244321}">
                    <p14:modId xmlns:p14="http://schemas.microsoft.com/office/powerpoint/2010/main" val="3003593308"/>
                  </p:ext>
                </p:extLst>
              </p:nvPr>
            </p:nvGraphicFramePr>
            <p:xfrm>
              <a:off x="166109" y="1369032"/>
              <a:ext cx="5494955" cy="4024901"/>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4" name="Chart 3">
                <a:extLst>
                  <a:ext uri="{FF2B5EF4-FFF2-40B4-BE49-F238E27FC236}">
                    <a16:creationId xmlns:a16="http://schemas.microsoft.com/office/drawing/2014/main" id="{698D7263-64A9-3994-850B-D2E3EBEFD119}"/>
                  </a:ext>
                </a:extLst>
              </p:cNvPr>
              <p:cNvPicPr>
                <a:picLocks noGrp="1" noRot="1" noChangeAspect="1" noMove="1" noResize="1" noEditPoints="1" noAdjustHandles="1" noChangeArrowheads="1" noChangeShapeType="1"/>
              </p:cNvPicPr>
              <p:nvPr/>
            </p:nvPicPr>
            <p:blipFill>
              <a:blip r:embed="rId3"/>
              <a:stretch>
                <a:fillRect/>
              </a:stretch>
            </p:blipFill>
            <p:spPr>
              <a:xfrm>
                <a:off x="166109" y="1369032"/>
                <a:ext cx="5494955" cy="4024901"/>
              </a:xfrm>
              <a:prstGeom prst="rect">
                <a:avLst/>
              </a:prstGeom>
            </p:spPr>
          </p:pic>
        </mc:Fallback>
      </mc:AlternateContent>
      <mc:AlternateContent xmlns:mc="http://schemas.openxmlformats.org/markup-compatibility/2006" xmlns:cx2="http://schemas.microsoft.com/office/drawing/2015/10/21/chartex">
        <mc:Choice Requires="cx2">
          <p:graphicFrame>
            <p:nvGraphicFramePr>
              <p:cNvPr id="5" name="Chart 4">
                <a:extLst>
                  <a:ext uri="{FF2B5EF4-FFF2-40B4-BE49-F238E27FC236}">
                    <a16:creationId xmlns:a16="http://schemas.microsoft.com/office/drawing/2014/main" id="{65D39D4F-6A53-7C2F-A1B2-E2FBC368371D}"/>
                  </a:ext>
                </a:extLst>
              </p:cNvPr>
              <p:cNvGraphicFramePr/>
              <p:nvPr>
                <p:extLst>
                  <p:ext uri="{D42A27DB-BD31-4B8C-83A1-F6EECF244321}">
                    <p14:modId xmlns:p14="http://schemas.microsoft.com/office/powerpoint/2010/main" val="63539968"/>
                  </p:ext>
                </p:extLst>
              </p:nvPr>
            </p:nvGraphicFramePr>
            <p:xfrm>
              <a:off x="6126821" y="1376737"/>
              <a:ext cx="5965862" cy="3965825"/>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5" name="Chart 4">
                <a:extLst>
                  <a:ext uri="{FF2B5EF4-FFF2-40B4-BE49-F238E27FC236}">
                    <a16:creationId xmlns:a16="http://schemas.microsoft.com/office/drawing/2014/main" id="{65D39D4F-6A53-7C2F-A1B2-E2FBC368371D}"/>
                  </a:ext>
                </a:extLst>
              </p:cNvPr>
              <p:cNvPicPr>
                <a:picLocks noGrp="1" noRot="1" noChangeAspect="1" noMove="1" noResize="1" noEditPoints="1" noAdjustHandles="1" noChangeArrowheads="1" noChangeShapeType="1"/>
              </p:cNvPicPr>
              <p:nvPr/>
            </p:nvPicPr>
            <p:blipFill>
              <a:blip r:embed="rId5"/>
              <a:stretch>
                <a:fillRect/>
              </a:stretch>
            </p:blipFill>
            <p:spPr>
              <a:xfrm>
                <a:off x="6126821" y="1376737"/>
                <a:ext cx="5965862" cy="3965825"/>
              </a:xfrm>
              <a:prstGeom prst="rect">
                <a:avLst/>
              </a:prstGeom>
            </p:spPr>
          </p:pic>
        </mc:Fallback>
      </mc:AlternateContent>
      <p:sp>
        <p:nvSpPr>
          <p:cNvPr id="6" name="TextBox 5">
            <a:extLst>
              <a:ext uri="{FF2B5EF4-FFF2-40B4-BE49-F238E27FC236}">
                <a16:creationId xmlns:a16="http://schemas.microsoft.com/office/drawing/2014/main" id="{643CFF30-4299-7D38-E091-AF3CED39CB82}"/>
              </a:ext>
            </a:extLst>
          </p:cNvPr>
          <p:cNvSpPr txBox="1"/>
          <p:nvPr/>
        </p:nvSpPr>
        <p:spPr>
          <a:xfrm>
            <a:off x="1222625" y="575353"/>
            <a:ext cx="3986373" cy="369332"/>
          </a:xfrm>
          <a:prstGeom prst="rect">
            <a:avLst/>
          </a:prstGeom>
          <a:noFill/>
        </p:spPr>
        <p:txBody>
          <a:bodyPr wrap="square" rtlCol="0">
            <a:spAutoFit/>
          </a:bodyPr>
          <a:lstStyle/>
          <a:p>
            <a:pPr algn="ctr"/>
            <a:r>
              <a:rPr lang="en-GB" dirty="0"/>
              <a:t>Male Occupations in Earlsdon in 1861</a:t>
            </a:r>
          </a:p>
        </p:txBody>
      </p:sp>
      <p:sp>
        <p:nvSpPr>
          <p:cNvPr id="7" name="TextBox 6">
            <a:extLst>
              <a:ext uri="{FF2B5EF4-FFF2-40B4-BE49-F238E27FC236}">
                <a16:creationId xmlns:a16="http://schemas.microsoft.com/office/drawing/2014/main" id="{F150FD9E-3203-D848-F2AB-6E4555D90AB3}"/>
              </a:ext>
            </a:extLst>
          </p:cNvPr>
          <p:cNvSpPr txBox="1"/>
          <p:nvPr/>
        </p:nvSpPr>
        <p:spPr>
          <a:xfrm>
            <a:off x="7058346" y="573643"/>
            <a:ext cx="4210704" cy="369332"/>
          </a:xfrm>
          <a:prstGeom prst="rect">
            <a:avLst/>
          </a:prstGeom>
          <a:noFill/>
        </p:spPr>
        <p:txBody>
          <a:bodyPr wrap="square" rtlCol="0">
            <a:spAutoFit/>
          </a:bodyPr>
          <a:lstStyle/>
          <a:p>
            <a:pPr algn="ctr"/>
            <a:r>
              <a:rPr lang="en-GB" dirty="0"/>
              <a:t>Female Occupations in Earlsdon in 1861</a:t>
            </a:r>
          </a:p>
        </p:txBody>
      </p:sp>
    </p:spTree>
    <p:extLst>
      <p:ext uri="{BB962C8B-B14F-4D97-AF65-F5344CB8AC3E}">
        <p14:creationId xmlns:p14="http://schemas.microsoft.com/office/powerpoint/2010/main" val="2203903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D1455D-9F75-2B1C-DA7B-AA532B8B0C05}"/>
              </a:ext>
            </a:extLst>
          </p:cNvPr>
          <p:cNvSpPr>
            <a:spLocks noGrp="1"/>
          </p:cNvSpPr>
          <p:nvPr>
            <p:ph type="sldNum" sz="quarter" idx="12"/>
          </p:nvPr>
        </p:nvSpPr>
        <p:spPr/>
        <p:txBody>
          <a:bodyPr/>
          <a:lstStyle/>
          <a:p>
            <a:fld id="{CD17292D-9168-4F1D-8678-CDC2680D5421}" type="slidenum">
              <a:rPr lang="en-GB" smtClean="0"/>
              <a:t>11</a:t>
            </a:fld>
            <a:endParaRPr lang="en-GB"/>
          </a:p>
        </p:txBody>
      </p:sp>
      <p:pic>
        <p:nvPicPr>
          <p:cNvPr id="4" name="Picture 3" descr="A table with numbers and text&#10;&#10;AI-generated content may be incorrect.">
            <a:extLst>
              <a:ext uri="{FF2B5EF4-FFF2-40B4-BE49-F238E27FC236}">
                <a16:creationId xmlns:a16="http://schemas.microsoft.com/office/drawing/2014/main" id="{428AD644-0DCE-CF1D-7926-279F5DFB47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71" y="1109607"/>
            <a:ext cx="12041759" cy="3585683"/>
          </a:xfrm>
          <a:prstGeom prst="rect">
            <a:avLst/>
          </a:prstGeom>
        </p:spPr>
      </p:pic>
      <p:sp>
        <p:nvSpPr>
          <p:cNvPr id="5" name="TextBox 4">
            <a:extLst>
              <a:ext uri="{FF2B5EF4-FFF2-40B4-BE49-F238E27FC236}">
                <a16:creationId xmlns:a16="http://schemas.microsoft.com/office/drawing/2014/main" id="{B6A5DECC-A2C2-B198-C96B-D41E257EF8D9}"/>
              </a:ext>
            </a:extLst>
          </p:cNvPr>
          <p:cNvSpPr txBox="1"/>
          <p:nvPr/>
        </p:nvSpPr>
        <p:spPr>
          <a:xfrm>
            <a:off x="339047" y="5034334"/>
            <a:ext cx="11476234" cy="584775"/>
          </a:xfrm>
          <a:prstGeom prst="rect">
            <a:avLst/>
          </a:prstGeom>
          <a:noFill/>
        </p:spPr>
        <p:txBody>
          <a:bodyPr wrap="square" rtlCol="0">
            <a:spAutoFit/>
          </a:bodyPr>
          <a:lstStyle/>
          <a:p>
            <a:pPr algn="ctr"/>
            <a:r>
              <a:rPr lang="en-GB" sz="1600" dirty="0"/>
              <a:t>From: Thomas, Darlah (March 2019) A Snapshot of the Watchmaking Industry in England through the Lens of the 1881 Census</a:t>
            </a:r>
          </a:p>
          <a:p>
            <a:pPr algn="ctr"/>
            <a:r>
              <a:rPr lang="en-GB" sz="1600" i="1" dirty="0"/>
              <a:t>Antiquarian Horology, </a:t>
            </a:r>
            <a:r>
              <a:rPr lang="en-GB" sz="1600" dirty="0"/>
              <a:t>40, 1, 36-58</a:t>
            </a:r>
            <a:endParaRPr lang="en-GB" i="1" dirty="0"/>
          </a:p>
        </p:txBody>
      </p:sp>
    </p:spTree>
    <p:extLst>
      <p:ext uri="{BB962C8B-B14F-4D97-AF65-F5344CB8AC3E}">
        <p14:creationId xmlns:p14="http://schemas.microsoft.com/office/powerpoint/2010/main" val="1490014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1F6C2F-7B24-C433-6150-7ED5AD4EB3E9}"/>
              </a:ext>
            </a:extLst>
          </p:cNvPr>
          <p:cNvSpPr>
            <a:spLocks noGrp="1"/>
          </p:cNvSpPr>
          <p:nvPr>
            <p:ph type="sldNum" sz="quarter" idx="12"/>
          </p:nvPr>
        </p:nvSpPr>
        <p:spPr/>
        <p:txBody>
          <a:bodyPr/>
          <a:lstStyle/>
          <a:p>
            <a:fld id="{CD17292D-9168-4F1D-8678-CDC2680D5421}" type="slidenum">
              <a:rPr lang="en-GB" smtClean="0"/>
              <a:t>12</a:t>
            </a:fld>
            <a:endParaRPr lang="en-GB"/>
          </a:p>
        </p:txBody>
      </p:sp>
      <mc:AlternateContent xmlns:mc="http://schemas.openxmlformats.org/markup-compatibility/2006" xmlns:cx2="http://schemas.microsoft.com/office/drawing/2015/10/21/chartex">
        <mc:Choice Requires="cx2">
          <p:graphicFrame>
            <p:nvGraphicFramePr>
              <p:cNvPr id="3" name="Chart 2">
                <a:extLst>
                  <a:ext uri="{FF2B5EF4-FFF2-40B4-BE49-F238E27FC236}">
                    <a16:creationId xmlns:a16="http://schemas.microsoft.com/office/drawing/2014/main" id="{37E38048-7EB0-5C1F-5DE9-9FEF6B4B9C8A}"/>
                  </a:ext>
                </a:extLst>
              </p:cNvPr>
              <p:cNvGraphicFramePr/>
              <p:nvPr>
                <p:extLst>
                  <p:ext uri="{D42A27DB-BD31-4B8C-83A1-F6EECF244321}">
                    <p14:modId xmlns:p14="http://schemas.microsoft.com/office/powerpoint/2010/main" val="2465255482"/>
                  </p:ext>
                </p:extLst>
              </p:nvPr>
            </p:nvGraphicFramePr>
            <p:xfrm>
              <a:off x="226031" y="1387011"/>
              <a:ext cx="5691884" cy="3647326"/>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3" name="Chart 2">
                <a:extLst>
                  <a:ext uri="{FF2B5EF4-FFF2-40B4-BE49-F238E27FC236}">
                    <a16:creationId xmlns:a16="http://schemas.microsoft.com/office/drawing/2014/main" id="{37E38048-7EB0-5C1F-5DE9-9FEF6B4B9C8A}"/>
                  </a:ext>
                </a:extLst>
              </p:cNvPr>
              <p:cNvPicPr>
                <a:picLocks noGrp="1" noRot="1" noChangeAspect="1" noMove="1" noResize="1" noEditPoints="1" noAdjustHandles="1" noChangeArrowheads="1" noChangeShapeType="1"/>
              </p:cNvPicPr>
              <p:nvPr/>
            </p:nvPicPr>
            <p:blipFill>
              <a:blip r:embed="rId3"/>
              <a:stretch>
                <a:fillRect/>
              </a:stretch>
            </p:blipFill>
            <p:spPr>
              <a:xfrm>
                <a:off x="226031" y="1387011"/>
                <a:ext cx="5691884" cy="3647326"/>
              </a:xfrm>
              <a:prstGeom prst="rect">
                <a:avLst/>
              </a:prstGeom>
            </p:spPr>
          </p:pic>
        </mc:Fallback>
      </mc:AlternateContent>
      <mc:AlternateContent xmlns:mc="http://schemas.openxmlformats.org/markup-compatibility/2006" xmlns:cx2="http://schemas.microsoft.com/office/drawing/2015/10/21/chartex">
        <mc:Choice Requires="cx2">
          <p:graphicFrame>
            <p:nvGraphicFramePr>
              <p:cNvPr id="4" name="Chart 3">
                <a:extLst>
                  <a:ext uri="{FF2B5EF4-FFF2-40B4-BE49-F238E27FC236}">
                    <a16:creationId xmlns:a16="http://schemas.microsoft.com/office/drawing/2014/main" id="{F51EB9EA-A19D-7213-7F6E-F97457226223}"/>
                  </a:ext>
                </a:extLst>
              </p:cNvPr>
              <p:cNvGraphicFramePr/>
              <p:nvPr>
                <p:extLst>
                  <p:ext uri="{D42A27DB-BD31-4B8C-83A1-F6EECF244321}">
                    <p14:modId xmlns:p14="http://schemas.microsoft.com/office/powerpoint/2010/main" val="1935616167"/>
                  </p:ext>
                </p:extLst>
              </p:nvPr>
            </p:nvGraphicFramePr>
            <p:xfrm>
              <a:off x="6095999" y="1348487"/>
              <a:ext cx="5750103" cy="3706402"/>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4" name="Chart 3">
                <a:extLst>
                  <a:ext uri="{FF2B5EF4-FFF2-40B4-BE49-F238E27FC236}">
                    <a16:creationId xmlns:a16="http://schemas.microsoft.com/office/drawing/2014/main" id="{F51EB9EA-A19D-7213-7F6E-F97457226223}"/>
                  </a:ext>
                </a:extLst>
              </p:cNvPr>
              <p:cNvPicPr>
                <a:picLocks noGrp="1" noRot="1" noChangeAspect="1" noMove="1" noResize="1" noEditPoints="1" noAdjustHandles="1" noChangeArrowheads="1" noChangeShapeType="1"/>
              </p:cNvPicPr>
              <p:nvPr/>
            </p:nvPicPr>
            <p:blipFill>
              <a:blip r:embed="rId5"/>
              <a:stretch>
                <a:fillRect/>
              </a:stretch>
            </p:blipFill>
            <p:spPr>
              <a:xfrm>
                <a:off x="6095999" y="1348487"/>
                <a:ext cx="5750103" cy="3706402"/>
              </a:xfrm>
              <a:prstGeom prst="rect">
                <a:avLst/>
              </a:prstGeom>
            </p:spPr>
          </p:pic>
        </mc:Fallback>
      </mc:AlternateContent>
      <p:sp>
        <p:nvSpPr>
          <p:cNvPr id="5" name="TextBox 4">
            <a:extLst>
              <a:ext uri="{FF2B5EF4-FFF2-40B4-BE49-F238E27FC236}">
                <a16:creationId xmlns:a16="http://schemas.microsoft.com/office/drawing/2014/main" id="{67BD4AC8-5FB3-F84B-A44B-41DB546A7CE0}"/>
              </a:ext>
            </a:extLst>
          </p:cNvPr>
          <p:cNvSpPr txBox="1"/>
          <p:nvPr/>
        </p:nvSpPr>
        <p:spPr>
          <a:xfrm>
            <a:off x="965770" y="616449"/>
            <a:ext cx="4407614" cy="369332"/>
          </a:xfrm>
          <a:prstGeom prst="rect">
            <a:avLst/>
          </a:prstGeom>
          <a:noFill/>
        </p:spPr>
        <p:txBody>
          <a:bodyPr wrap="square" rtlCol="0">
            <a:spAutoFit/>
          </a:bodyPr>
          <a:lstStyle/>
          <a:p>
            <a:pPr algn="ctr"/>
            <a:r>
              <a:rPr lang="en-GB" dirty="0"/>
              <a:t>Male Occupations in Earlsdon in 1891</a:t>
            </a:r>
          </a:p>
        </p:txBody>
      </p:sp>
      <p:sp>
        <p:nvSpPr>
          <p:cNvPr id="6" name="TextBox 5">
            <a:extLst>
              <a:ext uri="{FF2B5EF4-FFF2-40B4-BE49-F238E27FC236}">
                <a16:creationId xmlns:a16="http://schemas.microsoft.com/office/drawing/2014/main" id="{322292AA-124C-E9E2-93A0-65DC15AD3896}"/>
              </a:ext>
            </a:extLst>
          </p:cNvPr>
          <p:cNvSpPr txBox="1"/>
          <p:nvPr/>
        </p:nvSpPr>
        <p:spPr>
          <a:xfrm>
            <a:off x="6799786" y="614739"/>
            <a:ext cx="4407614" cy="369332"/>
          </a:xfrm>
          <a:prstGeom prst="rect">
            <a:avLst/>
          </a:prstGeom>
          <a:noFill/>
        </p:spPr>
        <p:txBody>
          <a:bodyPr wrap="square" rtlCol="0">
            <a:spAutoFit/>
          </a:bodyPr>
          <a:lstStyle/>
          <a:p>
            <a:pPr algn="ctr"/>
            <a:r>
              <a:rPr lang="en-GB" dirty="0"/>
              <a:t>Female Occupations in Earlsdon in 1891</a:t>
            </a:r>
          </a:p>
        </p:txBody>
      </p:sp>
    </p:spTree>
    <p:extLst>
      <p:ext uri="{BB962C8B-B14F-4D97-AF65-F5344CB8AC3E}">
        <p14:creationId xmlns:p14="http://schemas.microsoft.com/office/powerpoint/2010/main" val="1233026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F06294-C339-801C-048C-9257B750B0C0}"/>
              </a:ext>
            </a:extLst>
          </p:cNvPr>
          <p:cNvSpPr>
            <a:spLocks noGrp="1"/>
          </p:cNvSpPr>
          <p:nvPr>
            <p:ph type="sldNum" sz="quarter" idx="12"/>
          </p:nvPr>
        </p:nvSpPr>
        <p:spPr/>
        <p:txBody>
          <a:bodyPr/>
          <a:lstStyle/>
          <a:p>
            <a:fld id="{CD17292D-9168-4F1D-8678-CDC2680D5421}" type="slidenum">
              <a:rPr lang="en-GB" smtClean="0"/>
              <a:t>13</a:t>
            </a:fld>
            <a:endParaRPr lang="en-GB"/>
          </a:p>
        </p:txBody>
      </p:sp>
      <p:pic>
        <p:nvPicPr>
          <p:cNvPr id="6" name="Picture 5" descr="A newspaper advertisement for a bicycle&#10;&#10;AI-generated content may be incorrect.">
            <a:extLst>
              <a:ext uri="{FF2B5EF4-FFF2-40B4-BE49-F238E27FC236}">
                <a16:creationId xmlns:a16="http://schemas.microsoft.com/office/drawing/2014/main" id="{5B221DA5-0FD3-0201-9FCB-2C0A6814E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4534" y="595901"/>
            <a:ext cx="5639463" cy="3575407"/>
          </a:xfrm>
          <a:prstGeom prst="rect">
            <a:avLst/>
          </a:prstGeom>
        </p:spPr>
      </p:pic>
      <p:pic>
        <p:nvPicPr>
          <p:cNvPr id="8" name="Picture 7" descr="A paper with images of bicycles and buildings&#10;&#10;AI-generated content may be incorrect.">
            <a:extLst>
              <a:ext uri="{FF2B5EF4-FFF2-40B4-BE49-F238E27FC236}">
                <a16:creationId xmlns:a16="http://schemas.microsoft.com/office/drawing/2014/main" id="{CBA49F47-8CC8-C9EF-7B4F-A072A07F26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625" y="557568"/>
            <a:ext cx="4865775" cy="3593188"/>
          </a:xfrm>
          <a:prstGeom prst="rect">
            <a:avLst/>
          </a:prstGeom>
        </p:spPr>
      </p:pic>
      <p:sp>
        <p:nvSpPr>
          <p:cNvPr id="9" name="TextBox 8">
            <a:extLst>
              <a:ext uri="{FF2B5EF4-FFF2-40B4-BE49-F238E27FC236}">
                <a16:creationId xmlns:a16="http://schemas.microsoft.com/office/drawing/2014/main" id="{3BBF4E5C-629A-B007-5DFC-C0FDC8FA93D4}"/>
              </a:ext>
            </a:extLst>
          </p:cNvPr>
          <p:cNvSpPr txBox="1"/>
          <p:nvPr/>
        </p:nvSpPr>
        <p:spPr>
          <a:xfrm>
            <a:off x="698646" y="4746656"/>
            <a:ext cx="10818688" cy="1754326"/>
          </a:xfrm>
          <a:prstGeom prst="rect">
            <a:avLst/>
          </a:prstGeom>
          <a:noFill/>
        </p:spPr>
        <p:txBody>
          <a:bodyPr wrap="square" rtlCol="0">
            <a:spAutoFit/>
          </a:bodyPr>
          <a:lstStyle/>
          <a:p>
            <a:r>
              <a:rPr lang="en-GB" dirty="0"/>
              <a:t>“The peak year [for cycle production] was 1896, but right until the outbreak of the Great War in 1914 Coventry remained the centre of the world’s cycle industry.  In 1906, for example, the Rudge Whitworth Company alone made 75,000 machines, while the city’s total output stood at well over 300,000.”</a:t>
            </a:r>
          </a:p>
          <a:p>
            <a:endParaRPr lang="en-GB" dirty="0"/>
          </a:p>
          <a:p>
            <a:r>
              <a:rPr lang="en-GB" dirty="0"/>
              <a:t>From: Fox, Levi (1957). </a:t>
            </a:r>
            <a:r>
              <a:rPr lang="en-GB" i="1" dirty="0"/>
              <a:t>Coventry’s Heritage</a:t>
            </a:r>
            <a:r>
              <a:rPr lang="en-GB" dirty="0"/>
              <a:t>. Coventry: Coventry Evening Telegraph (2</a:t>
            </a:r>
            <a:r>
              <a:rPr lang="en-GB" baseline="30000" dirty="0"/>
              <a:t>nd</a:t>
            </a:r>
            <a:r>
              <a:rPr lang="en-GB" dirty="0"/>
              <a:t> edition)</a:t>
            </a:r>
          </a:p>
          <a:p>
            <a:endParaRPr lang="en-GB" dirty="0"/>
          </a:p>
        </p:txBody>
      </p:sp>
    </p:spTree>
    <p:extLst>
      <p:ext uri="{BB962C8B-B14F-4D97-AF65-F5344CB8AC3E}">
        <p14:creationId xmlns:p14="http://schemas.microsoft.com/office/powerpoint/2010/main" val="1490694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21FD62-E54D-DC6E-52DE-1EB5A1DD2651}"/>
              </a:ext>
            </a:extLst>
          </p:cNvPr>
          <p:cNvSpPr>
            <a:spLocks noGrp="1"/>
          </p:cNvSpPr>
          <p:nvPr>
            <p:ph type="sldNum" sz="quarter" idx="12"/>
          </p:nvPr>
        </p:nvSpPr>
        <p:spPr/>
        <p:txBody>
          <a:bodyPr/>
          <a:lstStyle/>
          <a:p>
            <a:fld id="{CD17292D-9168-4F1D-8678-CDC2680D5421}" type="slidenum">
              <a:rPr lang="en-GB" smtClean="0"/>
              <a:t>14</a:t>
            </a:fld>
            <a:endParaRPr lang="en-GB"/>
          </a:p>
        </p:txBody>
      </p:sp>
      <p:pic>
        <p:nvPicPr>
          <p:cNvPr id="4" name="Picture 3" descr="A close-up of a paper&#10;&#10;AI-generated content may be incorrect.">
            <a:extLst>
              <a:ext uri="{FF2B5EF4-FFF2-40B4-BE49-F238E27FC236}">
                <a16:creationId xmlns:a16="http://schemas.microsoft.com/office/drawing/2014/main" id="{E5BA0D74-D59A-DF78-870F-CEDDA39599EE}"/>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526518" y="595901"/>
            <a:ext cx="9145653" cy="4343421"/>
          </a:xfrm>
          <a:prstGeom prst="rect">
            <a:avLst/>
          </a:prstGeom>
        </p:spPr>
      </p:pic>
      <p:sp>
        <p:nvSpPr>
          <p:cNvPr id="6" name="TextBox 5">
            <a:extLst>
              <a:ext uri="{FF2B5EF4-FFF2-40B4-BE49-F238E27FC236}">
                <a16:creationId xmlns:a16="http://schemas.microsoft.com/office/drawing/2014/main" id="{A345EF68-3274-9F87-1911-EBCB1A339CD7}"/>
              </a:ext>
            </a:extLst>
          </p:cNvPr>
          <p:cNvSpPr txBox="1"/>
          <p:nvPr/>
        </p:nvSpPr>
        <p:spPr>
          <a:xfrm>
            <a:off x="1561672" y="5229543"/>
            <a:ext cx="9411128" cy="338554"/>
          </a:xfrm>
          <a:prstGeom prst="rect">
            <a:avLst/>
          </a:prstGeom>
          <a:noFill/>
        </p:spPr>
        <p:txBody>
          <a:bodyPr wrap="square" rtlCol="0">
            <a:spAutoFit/>
          </a:bodyPr>
          <a:lstStyle/>
          <a:p>
            <a:pPr algn="ctr"/>
            <a:r>
              <a:rPr lang="en-GB" sz="1600" dirty="0"/>
              <a:t>From a 1907 </a:t>
            </a:r>
            <a:r>
              <a:rPr lang="en-GB" sz="1600" i="1" dirty="0"/>
              <a:t>Economic Journal </a:t>
            </a:r>
            <a:r>
              <a:rPr lang="en-GB" sz="1600" dirty="0"/>
              <a:t>article cited in Richardson, Kenneth (1972) </a:t>
            </a:r>
            <a:r>
              <a:rPr lang="en-GB" sz="1600" i="1" dirty="0"/>
              <a:t>Twentieth Century Coventry</a:t>
            </a:r>
          </a:p>
        </p:txBody>
      </p:sp>
    </p:spTree>
    <p:extLst>
      <p:ext uri="{BB962C8B-B14F-4D97-AF65-F5344CB8AC3E}">
        <p14:creationId xmlns:p14="http://schemas.microsoft.com/office/powerpoint/2010/main" val="3383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45F68E-FA87-7C91-855D-7AB121986BB6}"/>
              </a:ext>
            </a:extLst>
          </p:cNvPr>
          <p:cNvSpPr>
            <a:spLocks noGrp="1"/>
          </p:cNvSpPr>
          <p:nvPr>
            <p:ph type="sldNum" sz="quarter" idx="12"/>
          </p:nvPr>
        </p:nvSpPr>
        <p:spPr/>
        <p:txBody>
          <a:bodyPr/>
          <a:lstStyle/>
          <a:p>
            <a:fld id="{CD17292D-9168-4F1D-8678-CDC2680D5421}" type="slidenum">
              <a:rPr lang="en-GB" smtClean="0"/>
              <a:t>15</a:t>
            </a:fld>
            <a:endParaRPr lang="en-GB" dirty="0"/>
          </a:p>
        </p:txBody>
      </p:sp>
      <mc:AlternateContent xmlns:mc="http://schemas.openxmlformats.org/markup-compatibility/2006" xmlns:cx2="http://schemas.microsoft.com/office/drawing/2015/10/21/chartex">
        <mc:Choice Requires="cx2">
          <p:graphicFrame>
            <p:nvGraphicFramePr>
              <p:cNvPr id="3" name="Chart 2">
                <a:extLst>
                  <a:ext uri="{FF2B5EF4-FFF2-40B4-BE49-F238E27FC236}">
                    <a16:creationId xmlns:a16="http://schemas.microsoft.com/office/drawing/2014/main" id="{AB0DBD9C-DDB8-A084-59C7-019C81F650CC}"/>
                  </a:ext>
                </a:extLst>
              </p:cNvPr>
              <p:cNvGraphicFramePr/>
              <p:nvPr>
                <p:extLst>
                  <p:ext uri="{D42A27DB-BD31-4B8C-83A1-F6EECF244321}">
                    <p14:modId xmlns:p14="http://schemas.microsoft.com/office/powerpoint/2010/main" val="4266084220"/>
                  </p:ext>
                </p:extLst>
              </p:nvPr>
            </p:nvGraphicFramePr>
            <p:xfrm>
              <a:off x="123289" y="1387006"/>
              <a:ext cx="5972711" cy="3904183"/>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3" name="Chart 2">
                <a:extLst>
                  <a:ext uri="{FF2B5EF4-FFF2-40B4-BE49-F238E27FC236}">
                    <a16:creationId xmlns:a16="http://schemas.microsoft.com/office/drawing/2014/main" id="{AB0DBD9C-DDB8-A084-59C7-019C81F650CC}"/>
                  </a:ext>
                </a:extLst>
              </p:cNvPr>
              <p:cNvPicPr>
                <a:picLocks noGrp="1" noRot="1" noChangeAspect="1" noMove="1" noResize="1" noEditPoints="1" noAdjustHandles="1" noChangeArrowheads="1" noChangeShapeType="1"/>
              </p:cNvPicPr>
              <p:nvPr/>
            </p:nvPicPr>
            <p:blipFill>
              <a:blip r:embed="rId3"/>
              <a:stretch>
                <a:fillRect/>
              </a:stretch>
            </p:blipFill>
            <p:spPr>
              <a:xfrm>
                <a:off x="123289" y="1387006"/>
                <a:ext cx="5972711" cy="3904183"/>
              </a:xfrm>
              <a:prstGeom prst="rect">
                <a:avLst/>
              </a:prstGeom>
            </p:spPr>
          </p:pic>
        </mc:Fallback>
      </mc:AlternateContent>
      <mc:AlternateContent xmlns:mc="http://schemas.openxmlformats.org/markup-compatibility/2006" xmlns:cx2="http://schemas.microsoft.com/office/drawing/2015/10/21/chartex">
        <mc:Choice Requires="cx2">
          <p:graphicFrame>
            <p:nvGraphicFramePr>
              <p:cNvPr id="4" name="Chart 3">
                <a:extLst>
                  <a:ext uri="{FF2B5EF4-FFF2-40B4-BE49-F238E27FC236}">
                    <a16:creationId xmlns:a16="http://schemas.microsoft.com/office/drawing/2014/main" id="{884DF719-E380-AEF9-98F7-EEB6F3767A33}"/>
                  </a:ext>
                </a:extLst>
              </p:cNvPr>
              <p:cNvGraphicFramePr/>
              <p:nvPr>
                <p:extLst>
                  <p:ext uri="{D42A27DB-BD31-4B8C-83A1-F6EECF244321}">
                    <p14:modId xmlns:p14="http://schemas.microsoft.com/office/powerpoint/2010/main" val="976513007"/>
                  </p:ext>
                </p:extLst>
              </p:nvPr>
            </p:nvGraphicFramePr>
            <p:xfrm>
              <a:off x="6101137" y="1389578"/>
              <a:ext cx="5734691" cy="392215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4" name="Chart 3">
                <a:extLst>
                  <a:ext uri="{FF2B5EF4-FFF2-40B4-BE49-F238E27FC236}">
                    <a16:creationId xmlns:a16="http://schemas.microsoft.com/office/drawing/2014/main" id="{884DF719-E380-AEF9-98F7-EEB6F3767A33}"/>
                  </a:ext>
                </a:extLst>
              </p:cNvPr>
              <p:cNvPicPr>
                <a:picLocks noGrp="1" noRot="1" noChangeAspect="1" noMove="1" noResize="1" noEditPoints="1" noAdjustHandles="1" noChangeArrowheads="1" noChangeShapeType="1"/>
              </p:cNvPicPr>
              <p:nvPr/>
            </p:nvPicPr>
            <p:blipFill>
              <a:blip r:embed="rId5"/>
              <a:stretch>
                <a:fillRect/>
              </a:stretch>
            </p:blipFill>
            <p:spPr>
              <a:xfrm>
                <a:off x="6101137" y="1389578"/>
                <a:ext cx="5734691" cy="3922158"/>
              </a:xfrm>
              <a:prstGeom prst="rect">
                <a:avLst/>
              </a:prstGeom>
            </p:spPr>
          </p:pic>
        </mc:Fallback>
      </mc:AlternateContent>
      <p:sp>
        <p:nvSpPr>
          <p:cNvPr id="5" name="TextBox 4">
            <a:extLst>
              <a:ext uri="{FF2B5EF4-FFF2-40B4-BE49-F238E27FC236}">
                <a16:creationId xmlns:a16="http://schemas.microsoft.com/office/drawing/2014/main" id="{212811F6-C2C3-E7D6-2528-76FAAA9863D6}"/>
              </a:ext>
            </a:extLst>
          </p:cNvPr>
          <p:cNvSpPr txBox="1"/>
          <p:nvPr/>
        </p:nvSpPr>
        <p:spPr>
          <a:xfrm>
            <a:off x="626724" y="575350"/>
            <a:ext cx="4962418" cy="369332"/>
          </a:xfrm>
          <a:prstGeom prst="rect">
            <a:avLst/>
          </a:prstGeom>
          <a:noFill/>
        </p:spPr>
        <p:txBody>
          <a:bodyPr wrap="square" rtlCol="0">
            <a:spAutoFit/>
          </a:bodyPr>
          <a:lstStyle/>
          <a:p>
            <a:pPr algn="ctr"/>
            <a:r>
              <a:rPr lang="en-GB" dirty="0"/>
              <a:t>Male Occupations in Earlsdon in 1921</a:t>
            </a:r>
          </a:p>
        </p:txBody>
      </p:sp>
      <p:sp>
        <p:nvSpPr>
          <p:cNvPr id="6" name="TextBox 5">
            <a:extLst>
              <a:ext uri="{FF2B5EF4-FFF2-40B4-BE49-F238E27FC236}">
                <a16:creationId xmlns:a16="http://schemas.microsoft.com/office/drawing/2014/main" id="{5D381791-E0AA-5BE7-2E4A-5E6F6ED3FB1F}"/>
              </a:ext>
            </a:extLst>
          </p:cNvPr>
          <p:cNvSpPr txBox="1"/>
          <p:nvPr/>
        </p:nvSpPr>
        <p:spPr>
          <a:xfrm>
            <a:off x="6840892" y="583914"/>
            <a:ext cx="4962418" cy="369332"/>
          </a:xfrm>
          <a:prstGeom prst="rect">
            <a:avLst/>
          </a:prstGeom>
          <a:noFill/>
        </p:spPr>
        <p:txBody>
          <a:bodyPr wrap="square" rtlCol="0">
            <a:spAutoFit/>
          </a:bodyPr>
          <a:lstStyle/>
          <a:p>
            <a:pPr algn="ctr"/>
            <a:r>
              <a:rPr lang="en-GB" dirty="0"/>
              <a:t>Female Occupations in Earlsdon in 1921</a:t>
            </a:r>
          </a:p>
        </p:txBody>
      </p:sp>
      <mc:AlternateContent xmlns:mc="http://schemas.openxmlformats.org/markup-compatibility/2006" xmlns:cx2="http://schemas.microsoft.com/office/drawing/2015/10/21/chartex">
        <mc:Choice Requires="cx2">
          <p:graphicFrame>
            <p:nvGraphicFramePr>
              <p:cNvPr id="7" name="Chart 6">
                <a:extLst>
                  <a:ext uri="{FF2B5EF4-FFF2-40B4-BE49-F238E27FC236}">
                    <a16:creationId xmlns:a16="http://schemas.microsoft.com/office/drawing/2014/main" id="{AB0DBD9C-DDB8-A084-59C7-019C81F650CC}"/>
                  </a:ext>
                </a:extLst>
              </p:cNvPr>
              <p:cNvGraphicFramePr/>
              <p:nvPr>
                <p:extLst>
                  <p:ext uri="{D42A27DB-BD31-4B8C-83A1-F6EECF244321}">
                    <p14:modId xmlns:p14="http://schemas.microsoft.com/office/powerpoint/2010/main" val="2170565123"/>
                  </p:ext>
                </p:extLst>
              </p:nvPr>
            </p:nvGraphicFramePr>
            <p:xfrm>
              <a:off x="86470" y="1387011"/>
              <a:ext cx="5934185" cy="3832261"/>
            </p:xfrm>
            <a:graphic>
              <a:graphicData uri="http://schemas.microsoft.com/office/drawing/2014/chartex">
                <cx:chart xmlns:cx="http://schemas.microsoft.com/office/drawing/2014/chartex" xmlns:r="http://schemas.openxmlformats.org/officeDocument/2006/relationships" r:id="rId6"/>
              </a:graphicData>
            </a:graphic>
          </p:graphicFrame>
        </mc:Choice>
        <mc:Fallback xmlns="">
          <p:pic>
            <p:nvPicPr>
              <p:cNvPr id="7" name="Chart 6">
                <a:extLst>
                  <a:ext uri="{FF2B5EF4-FFF2-40B4-BE49-F238E27FC236}">
                    <a16:creationId xmlns:a16="http://schemas.microsoft.com/office/drawing/2014/main" id="{AB0DBD9C-DDB8-A084-59C7-019C81F650CC}"/>
                  </a:ext>
                </a:extLst>
              </p:cNvPr>
              <p:cNvPicPr>
                <a:picLocks noGrp="1" noRot="1" noChangeAspect="1" noMove="1" noResize="1" noEditPoints="1" noAdjustHandles="1" noChangeArrowheads="1" noChangeShapeType="1"/>
              </p:cNvPicPr>
              <p:nvPr/>
            </p:nvPicPr>
            <p:blipFill>
              <a:blip r:embed="rId7"/>
              <a:stretch>
                <a:fillRect/>
              </a:stretch>
            </p:blipFill>
            <p:spPr>
              <a:xfrm>
                <a:off x="86470" y="1387011"/>
                <a:ext cx="5934185" cy="3832261"/>
              </a:xfrm>
              <a:prstGeom prst="rect">
                <a:avLst/>
              </a:prstGeom>
            </p:spPr>
          </p:pic>
        </mc:Fallback>
      </mc:AlternateContent>
    </p:spTree>
    <p:extLst>
      <p:ext uri="{BB962C8B-B14F-4D97-AF65-F5344CB8AC3E}">
        <p14:creationId xmlns:p14="http://schemas.microsoft.com/office/powerpoint/2010/main" val="3322455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57C593-20BA-1A3B-AE6E-F8C266BC2392}"/>
              </a:ext>
            </a:extLst>
          </p:cNvPr>
          <p:cNvSpPr>
            <a:spLocks noGrp="1"/>
          </p:cNvSpPr>
          <p:nvPr>
            <p:ph type="sldNum" sz="quarter" idx="12"/>
          </p:nvPr>
        </p:nvSpPr>
        <p:spPr/>
        <p:txBody>
          <a:bodyPr/>
          <a:lstStyle/>
          <a:p>
            <a:fld id="{CD17292D-9168-4F1D-8678-CDC2680D5421}" type="slidenum">
              <a:rPr lang="en-GB" smtClean="0"/>
              <a:t>16</a:t>
            </a:fld>
            <a:endParaRPr lang="en-GB" dirty="0"/>
          </a:p>
        </p:txBody>
      </p:sp>
      <p:pic>
        <p:nvPicPr>
          <p:cNvPr id="4" name="Picture 3" descr="An aerial view of a factory&#10;&#10;AI-generated content may be incorrect.">
            <a:extLst>
              <a:ext uri="{FF2B5EF4-FFF2-40B4-BE49-F238E27FC236}">
                <a16:creationId xmlns:a16="http://schemas.microsoft.com/office/drawing/2014/main" id="{5EF9DB35-F594-620E-3BED-A626606A4F5F}"/>
              </a:ext>
            </a:extLst>
          </p:cNvPr>
          <p:cNvPicPr>
            <a:picLocks noChangeAspect="1"/>
          </p:cNvPicPr>
          <p:nvPr/>
        </p:nvPicPr>
        <p:blipFill>
          <a:blip r:embed="rId2">
            <a:extLst>
              <a:ext uri="{28A0092B-C50C-407E-A947-70E740481C1C}">
                <a14:useLocalDpi xmlns:a14="http://schemas.microsoft.com/office/drawing/2010/main" val="0"/>
              </a:ext>
            </a:extLst>
          </a:blip>
          <a:srcRect b="10005"/>
          <a:stretch>
            <a:fillRect/>
          </a:stretch>
        </p:blipFill>
        <p:spPr>
          <a:xfrm>
            <a:off x="6472719" y="779942"/>
            <a:ext cx="5287766" cy="3658494"/>
          </a:xfrm>
          <a:prstGeom prst="rect">
            <a:avLst/>
          </a:prstGeom>
        </p:spPr>
      </p:pic>
      <p:pic>
        <p:nvPicPr>
          <p:cNvPr id="6" name="Picture 5" descr="An aerial view of a factory&#10;&#10;AI-generated content may be incorrect.">
            <a:extLst>
              <a:ext uri="{FF2B5EF4-FFF2-40B4-BE49-F238E27FC236}">
                <a16:creationId xmlns:a16="http://schemas.microsoft.com/office/drawing/2014/main" id="{0AD1D107-CEE2-CD58-80B8-4F2456EE40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639" y="794053"/>
            <a:ext cx="5724525" cy="3667125"/>
          </a:xfrm>
          <a:prstGeom prst="rect">
            <a:avLst/>
          </a:prstGeom>
        </p:spPr>
      </p:pic>
      <p:sp>
        <p:nvSpPr>
          <p:cNvPr id="7" name="TextBox 6">
            <a:extLst>
              <a:ext uri="{FF2B5EF4-FFF2-40B4-BE49-F238E27FC236}">
                <a16:creationId xmlns:a16="http://schemas.microsoft.com/office/drawing/2014/main" id="{9F5903AB-BFB5-C6F2-15C7-F138770FECF7}"/>
              </a:ext>
            </a:extLst>
          </p:cNvPr>
          <p:cNvSpPr txBox="1"/>
          <p:nvPr/>
        </p:nvSpPr>
        <p:spPr>
          <a:xfrm>
            <a:off x="205483" y="4705569"/>
            <a:ext cx="5743254" cy="1200329"/>
          </a:xfrm>
          <a:prstGeom prst="rect">
            <a:avLst/>
          </a:prstGeom>
          <a:noFill/>
        </p:spPr>
        <p:txBody>
          <a:bodyPr wrap="square" rtlCol="0">
            <a:spAutoFit/>
          </a:bodyPr>
          <a:lstStyle/>
          <a:p>
            <a:r>
              <a:rPr lang="en-GB" dirty="0"/>
              <a:t>“Major orders for the 550cc </a:t>
            </a:r>
            <a:r>
              <a:rPr lang="en-GB" i="1" dirty="0"/>
              <a:t>Model H</a:t>
            </a:r>
            <a:r>
              <a:rPr lang="en-GB" dirty="0"/>
              <a:t> came from the British Army during World War I and, by 1918, they were Britain's largest motorcycle maker.”</a:t>
            </a:r>
          </a:p>
          <a:p>
            <a:r>
              <a:rPr lang="en-GB" dirty="0">
                <a:hlinkClick r:id="rId4"/>
              </a:rPr>
              <a:t>https://www.gracesguide.co.uk/Triumph_Cycle_Co</a:t>
            </a:r>
            <a:r>
              <a:rPr lang="en-GB" dirty="0"/>
              <a:t> </a:t>
            </a:r>
          </a:p>
        </p:txBody>
      </p:sp>
      <p:sp>
        <p:nvSpPr>
          <p:cNvPr id="8" name="TextBox 7">
            <a:extLst>
              <a:ext uri="{FF2B5EF4-FFF2-40B4-BE49-F238E27FC236}">
                <a16:creationId xmlns:a16="http://schemas.microsoft.com/office/drawing/2014/main" id="{70119289-1DAD-FF5B-D60D-74D87419A0EA}"/>
              </a:ext>
            </a:extLst>
          </p:cNvPr>
          <p:cNvSpPr txBox="1"/>
          <p:nvPr/>
        </p:nvSpPr>
        <p:spPr>
          <a:xfrm>
            <a:off x="6493267" y="4746664"/>
            <a:ext cx="5578868" cy="1754326"/>
          </a:xfrm>
          <a:prstGeom prst="rect">
            <a:avLst/>
          </a:prstGeom>
          <a:noFill/>
        </p:spPr>
        <p:txBody>
          <a:bodyPr wrap="square" rtlCol="0">
            <a:spAutoFit/>
          </a:bodyPr>
          <a:lstStyle/>
          <a:p>
            <a:r>
              <a:rPr lang="en-GB" dirty="0"/>
              <a:t>“In 1911 6,838 male workers ... were concentrated in Coventry. This compared with some 5,400 in Birmingham, 1,300 in Wolverhampton, and 2,800 in Worcestershire, Staffordshire, and Warwickshire.” </a:t>
            </a:r>
            <a:r>
              <a:rPr lang="en-GB" dirty="0">
                <a:hlinkClick r:id="rId5"/>
              </a:rPr>
              <a:t>https://www.british-history.ac.uk/vch/warks/vol8/pp162-189#h3-s11</a:t>
            </a:r>
            <a:r>
              <a:rPr lang="en-GB" dirty="0"/>
              <a:t>   </a:t>
            </a:r>
          </a:p>
        </p:txBody>
      </p:sp>
      <p:sp>
        <p:nvSpPr>
          <p:cNvPr id="9" name="TextBox 8">
            <a:extLst>
              <a:ext uri="{FF2B5EF4-FFF2-40B4-BE49-F238E27FC236}">
                <a16:creationId xmlns:a16="http://schemas.microsoft.com/office/drawing/2014/main" id="{0392BDF3-8A50-3854-0B49-371397975F30}"/>
              </a:ext>
            </a:extLst>
          </p:cNvPr>
          <p:cNvSpPr txBox="1"/>
          <p:nvPr/>
        </p:nvSpPr>
        <p:spPr>
          <a:xfrm>
            <a:off x="6411073" y="801385"/>
            <a:ext cx="2547991" cy="369332"/>
          </a:xfrm>
          <a:prstGeom prst="rect">
            <a:avLst/>
          </a:prstGeom>
          <a:noFill/>
        </p:spPr>
        <p:txBody>
          <a:bodyPr wrap="square" rtlCol="0">
            <a:spAutoFit/>
          </a:bodyPr>
          <a:lstStyle/>
          <a:p>
            <a:r>
              <a:rPr lang="en-GB" dirty="0">
                <a:solidFill>
                  <a:schemeClr val="bg1"/>
                </a:solidFill>
              </a:rPr>
              <a:t>Humber factory, Stoke</a:t>
            </a:r>
          </a:p>
        </p:txBody>
      </p:sp>
    </p:spTree>
    <p:extLst>
      <p:ext uri="{BB962C8B-B14F-4D97-AF65-F5344CB8AC3E}">
        <p14:creationId xmlns:p14="http://schemas.microsoft.com/office/powerpoint/2010/main" val="2003163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4BCE6A-2D85-3742-08D3-8AE6942C2B73}"/>
              </a:ext>
            </a:extLst>
          </p:cNvPr>
          <p:cNvSpPr>
            <a:spLocks noGrp="1"/>
          </p:cNvSpPr>
          <p:nvPr>
            <p:ph type="sldNum" sz="quarter" idx="12"/>
          </p:nvPr>
        </p:nvSpPr>
        <p:spPr/>
        <p:txBody>
          <a:bodyPr/>
          <a:lstStyle/>
          <a:p>
            <a:fld id="{CD17292D-9168-4F1D-8678-CDC2680D5421}" type="slidenum">
              <a:rPr lang="en-GB" smtClean="0"/>
              <a:t>17</a:t>
            </a:fld>
            <a:endParaRPr lang="en-GB"/>
          </a:p>
        </p:txBody>
      </p:sp>
      <p:graphicFrame>
        <p:nvGraphicFramePr>
          <p:cNvPr id="4" name="Table 3">
            <a:extLst>
              <a:ext uri="{FF2B5EF4-FFF2-40B4-BE49-F238E27FC236}">
                <a16:creationId xmlns:a16="http://schemas.microsoft.com/office/drawing/2014/main" id="{47149A80-BF19-7FAB-4796-4FE0F49A959A}"/>
              </a:ext>
            </a:extLst>
          </p:cNvPr>
          <p:cNvGraphicFramePr>
            <a:graphicFrameLocks noGrp="1"/>
          </p:cNvGraphicFramePr>
          <p:nvPr>
            <p:extLst>
              <p:ext uri="{D42A27DB-BD31-4B8C-83A1-F6EECF244321}">
                <p14:modId xmlns:p14="http://schemas.microsoft.com/office/powerpoint/2010/main" val="3986145528"/>
              </p:ext>
            </p:extLst>
          </p:nvPr>
        </p:nvGraphicFramePr>
        <p:xfrm>
          <a:off x="1530042" y="624502"/>
          <a:ext cx="9137492" cy="2991679"/>
        </p:xfrm>
        <a:graphic>
          <a:graphicData uri="http://schemas.openxmlformats.org/drawingml/2006/table">
            <a:tbl>
              <a:tblPr>
                <a:tableStyleId>{5C22544A-7EE6-4342-B048-85BDC9FD1C3A}</a:tableStyleId>
              </a:tblPr>
              <a:tblGrid>
                <a:gridCol w="1305356">
                  <a:extLst>
                    <a:ext uri="{9D8B030D-6E8A-4147-A177-3AD203B41FA5}">
                      <a16:colId xmlns:a16="http://schemas.microsoft.com/office/drawing/2014/main" val="880189289"/>
                    </a:ext>
                  </a:extLst>
                </a:gridCol>
                <a:gridCol w="1305356">
                  <a:extLst>
                    <a:ext uri="{9D8B030D-6E8A-4147-A177-3AD203B41FA5}">
                      <a16:colId xmlns:a16="http://schemas.microsoft.com/office/drawing/2014/main" val="3857564166"/>
                    </a:ext>
                  </a:extLst>
                </a:gridCol>
                <a:gridCol w="1305356">
                  <a:extLst>
                    <a:ext uri="{9D8B030D-6E8A-4147-A177-3AD203B41FA5}">
                      <a16:colId xmlns:a16="http://schemas.microsoft.com/office/drawing/2014/main" val="2577534047"/>
                    </a:ext>
                  </a:extLst>
                </a:gridCol>
                <a:gridCol w="1305356">
                  <a:extLst>
                    <a:ext uri="{9D8B030D-6E8A-4147-A177-3AD203B41FA5}">
                      <a16:colId xmlns:a16="http://schemas.microsoft.com/office/drawing/2014/main" val="1436266274"/>
                    </a:ext>
                  </a:extLst>
                </a:gridCol>
                <a:gridCol w="1305356">
                  <a:extLst>
                    <a:ext uri="{9D8B030D-6E8A-4147-A177-3AD203B41FA5}">
                      <a16:colId xmlns:a16="http://schemas.microsoft.com/office/drawing/2014/main" val="3830461028"/>
                    </a:ext>
                  </a:extLst>
                </a:gridCol>
                <a:gridCol w="1305356">
                  <a:extLst>
                    <a:ext uri="{9D8B030D-6E8A-4147-A177-3AD203B41FA5}">
                      <a16:colId xmlns:a16="http://schemas.microsoft.com/office/drawing/2014/main" val="441147794"/>
                    </a:ext>
                  </a:extLst>
                </a:gridCol>
                <a:gridCol w="1305356">
                  <a:extLst>
                    <a:ext uri="{9D8B030D-6E8A-4147-A177-3AD203B41FA5}">
                      <a16:colId xmlns:a16="http://schemas.microsoft.com/office/drawing/2014/main" val="2023145225"/>
                    </a:ext>
                  </a:extLst>
                </a:gridCol>
              </a:tblGrid>
              <a:tr h="544135">
                <a:tc gridSpan="7">
                  <a:txBody>
                    <a:bodyPr/>
                    <a:lstStyle/>
                    <a:p>
                      <a:pPr algn="l" fontAlgn="b">
                        <a:buNone/>
                      </a:pPr>
                      <a:r>
                        <a:rPr lang="en-GB" sz="1800" u="none" strike="noStrike" dirty="0">
                          <a:effectLst/>
                        </a:rPr>
                        <a:t>    Males/Females in Earlsdon as a Percentage of the Paid Workforce in 1861, 1891 &amp; 1921</a:t>
                      </a:r>
                      <a:endParaRPr lang="en-GB" sz="1800" b="1" i="0" u="none" strike="noStrike" dirty="0">
                        <a:solidFill>
                          <a:srgbClr val="000000"/>
                        </a:solidFill>
                        <a:effectLst/>
                        <a:latin typeface="Aptos Narrow" panose="020B0004020202020204" pitchFamily="34" charset="0"/>
                      </a:endParaRPr>
                    </a:p>
                  </a:txBody>
                  <a:tcPr marL="106601" marR="106601" marT="53301" marB="53301" anchor="b"/>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402935795"/>
                  </a:ext>
                </a:extLst>
              </a:tr>
              <a:tr h="407924">
                <a:tc>
                  <a:txBody>
                    <a:bodyPr/>
                    <a:lstStyle/>
                    <a:p>
                      <a:pPr algn="l" fontAlgn="b">
                        <a:buNone/>
                      </a:pPr>
                      <a:endParaRPr lang="en-GB" sz="1400" b="0"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endParaRPr lang="en-GB" sz="1400" b="1"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endParaRPr lang="en-GB" sz="1400" b="1"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endParaRPr lang="en-GB" sz="1400" b="1"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endParaRPr lang="en-GB" sz="1400" b="1" i="0" u="none" strike="noStrike">
                        <a:solidFill>
                          <a:srgbClr val="000000"/>
                        </a:solidFill>
                        <a:effectLst/>
                        <a:latin typeface="Aptos Narrow" panose="020B0004020202020204" pitchFamily="34" charset="0"/>
                      </a:endParaRPr>
                    </a:p>
                  </a:txBody>
                  <a:tcPr marL="20397" marR="20397" marT="20397" marB="0" anchor="b"/>
                </a:tc>
                <a:tc>
                  <a:txBody>
                    <a:bodyPr/>
                    <a:lstStyle/>
                    <a:p>
                      <a:pPr algn="r" fontAlgn="b">
                        <a:buNone/>
                      </a:pPr>
                      <a:endParaRPr lang="en-GB" sz="1400" b="1"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l" fontAlgn="b">
                        <a:buNone/>
                      </a:pPr>
                      <a:endParaRPr lang="en-GB" sz="2300" b="0" i="0" u="none" strike="noStrike" dirty="0">
                        <a:solidFill>
                          <a:srgbClr val="000000"/>
                        </a:solidFill>
                        <a:effectLst/>
                        <a:latin typeface="Aptos Narrow" panose="020B0004020202020204" pitchFamily="34" charset="0"/>
                      </a:endParaRPr>
                    </a:p>
                  </a:txBody>
                  <a:tcPr marL="20397" marR="20397" marT="20397" marB="0" anchor="b"/>
                </a:tc>
                <a:extLst>
                  <a:ext uri="{0D108BD9-81ED-4DB2-BD59-A6C34878D82A}">
                    <a16:rowId xmlns:a16="http://schemas.microsoft.com/office/drawing/2014/main" val="2360681259"/>
                  </a:ext>
                </a:extLst>
              </a:tr>
              <a:tr h="407924">
                <a:tc>
                  <a:txBody>
                    <a:bodyPr/>
                    <a:lstStyle/>
                    <a:p>
                      <a:pPr algn="l" fontAlgn="b">
                        <a:buNone/>
                      </a:pPr>
                      <a:endParaRPr lang="en-GB" sz="1600" b="0"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b="1" u="none" strike="noStrike" dirty="0">
                          <a:effectLst/>
                        </a:rPr>
                        <a:t>Females</a:t>
                      </a:r>
                      <a:endParaRPr lang="en-GB" sz="1600" b="1"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endParaRPr lang="en-GB" sz="1600" b="1"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b="1" u="none" strike="noStrike" dirty="0">
                          <a:effectLst/>
                        </a:rPr>
                        <a:t>Males</a:t>
                      </a:r>
                      <a:endParaRPr lang="en-GB" sz="1600" b="1"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endParaRPr lang="en-GB" sz="1600" b="1" i="0" u="none" strike="noStrike">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b="1" u="none" strike="noStrike" dirty="0">
                          <a:effectLst/>
                        </a:rPr>
                        <a:t>Total</a:t>
                      </a:r>
                      <a:endParaRPr lang="en-GB" sz="1600" b="1"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l" fontAlgn="b">
                        <a:buNone/>
                      </a:pPr>
                      <a:endParaRPr lang="en-GB" sz="2300" b="0" i="0" u="none" strike="noStrike" dirty="0">
                        <a:solidFill>
                          <a:srgbClr val="000000"/>
                        </a:solidFill>
                        <a:effectLst/>
                        <a:latin typeface="Aptos Narrow" panose="020B0004020202020204" pitchFamily="34" charset="0"/>
                      </a:endParaRPr>
                    </a:p>
                  </a:txBody>
                  <a:tcPr marL="20397" marR="20397" marT="20397" marB="0" anchor="b"/>
                </a:tc>
                <a:extLst>
                  <a:ext uri="{0D108BD9-81ED-4DB2-BD59-A6C34878D82A}">
                    <a16:rowId xmlns:a16="http://schemas.microsoft.com/office/drawing/2014/main" val="1103905180"/>
                  </a:ext>
                </a:extLst>
              </a:tr>
              <a:tr h="407924">
                <a:tc>
                  <a:txBody>
                    <a:bodyPr/>
                    <a:lstStyle/>
                    <a:p>
                      <a:pPr algn="r" fontAlgn="b">
                        <a:buNone/>
                      </a:pPr>
                      <a:r>
                        <a:rPr lang="en-GB" sz="1600" b="1" u="none" strike="noStrike" dirty="0">
                          <a:effectLst/>
                        </a:rPr>
                        <a:t>1861</a:t>
                      </a:r>
                      <a:endParaRPr lang="en-GB" sz="1600" b="1"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dirty="0">
                          <a:effectLst/>
                        </a:rPr>
                        <a:t>62</a:t>
                      </a:r>
                      <a:endParaRPr lang="en-GB" sz="1600" b="0"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dirty="0">
                          <a:effectLst/>
                        </a:rPr>
                        <a:t>29%</a:t>
                      </a:r>
                      <a:endParaRPr lang="en-GB" sz="1600" b="0"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dirty="0">
                          <a:effectLst/>
                        </a:rPr>
                        <a:t>155</a:t>
                      </a:r>
                      <a:endParaRPr lang="en-GB" sz="1600" b="0"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dirty="0">
                          <a:effectLst/>
                        </a:rPr>
                        <a:t>71%</a:t>
                      </a:r>
                      <a:endParaRPr lang="en-GB" sz="1600" b="0"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a:effectLst/>
                        </a:rPr>
                        <a:t>217</a:t>
                      </a:r>
                      <a:endParaRPr lang="en-GB" sz="1600" b="0" i="0" u="none" strike="noStrike">
                        <a:solidFill>
                          <a:srgbClr val="000000"/>
                        </a:solidFill>
                        <a:effectLst/>
                        <a:latin typeface="Aptos Narrow" panose="020B0004020202020204" pitchFamily="34" charset="0"/>
                      </a:endParaRPr>
                    </a:p>
                  </a:txBody>
                  <a:tcPr marL="20397" marR="20397" marT="20397" marB="0" anchor="b"/>
                </a:tc>
                <a:tc>
                  <a:txBody>
                    <a:bodyPr/>
                    <a:lstStyle/>
                    <a:p>
                      <a:pPr algn="l" fontAlgn="b">
                        <a:buNone/>
                      </a:pPr>
                      <a:endParaRPr lang="en-GB" sz="2300" b="0" i="0" u="none" strike="noStrike" dirty="0">
                        <a:solidFill>
                          <a:srgbClr val="000000"/>
                        </a:solidFill>
                        <a:effectLst/>
                        <a:latin typeface="Aptos Narrow" panose="020B0004020202020204" pitchFamily="34" charset="0"/>
                      </a:endParaRPr>
                    </a:p>
                  </a:txBody>
                  <a:tcPr marL="20397" marR="20397" marT="20397" marB="0" anchor="b"/>
                </a:tc>
                <a:extLst>
                  <a:ext uri="{0D108BD9-81ED-4DB2-BD59-A6C34878D82A}">
                    <a16:rowId xmlns:a16="http://schemas.microsoft.com/office/drawing/2014/main" val="757693652"/>
                  </a:ext>
                </a:extLst>
              </a:tr>
              <a:tr h="407924">
                <a:tc>
                  <a:txBody>
                    <a:bodyPr/>
                    <a:lstStyle/>
                    <a:p>
                      <a:pPr algn="r" fontAlgn="b">
                        <a:buNone/>
                      </a:pPr>
                      <a:r>
                        <a:rPr lang="en-GB" sz="1600" b="1" u="none" strike="noStrike" dirty="0">
                          <a:effectLst/>
                        </a:rPr>
                        <a:t>1891</a:t>
                      </a:r>
                      <a:endParaRPr lang="en-GB" sz="1600" b="1"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dirty="0">
                          <a:effectLst/>
                        </a:rPr>
                        <a:t>95</a:t>
                      </a:r>
                      <a:endParaRPr lang="en-GB" sz="1600" b="0"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dirty="0">
                          <a:effectLst/>
                        </a:rPr>
                        <a:t>29%</a:t>
                      </a:r>
                      <a:endParaRPr lang="en-GB" sz="1600" b="0"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a:effectLst/>
                        </a:rPr>
                        <a:t>236</a:t>
                      </a:r>
                      <a:endParaRPr lang="en-GB" sz="1600" b="0" i="0" u="none" strike="noStrike">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dirty="0">
                          <a:effectLst/>
                        </a:rPr>
                        <a:t>71%</a:t>
                      </a:r>
                      <a:endParaRPr lang="en-GB" sz="1600" b="0"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dirty="0">
                          <a:effectLst/>
                        </a:rPr>
                        <a:t>331</a:t>
                      </a:r>
                      <a:endParaRPr lang="en-GB" sz="1600" b="0"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l" fontAlgn="b">
                        <a:buNone/>
                      </a:pPr>
                      <a:endParaRPr lang="en-GB" sz="2300" b="0" i="0" u="none" strike="noStrike" dirty="0">
                        <a:solidFill>
                          <a:srgbClr val="000000"/>
                        </a:solidFill>
                        <a:effectLst/>
                        <a:latin typeface="Aptos Narrow" panose="020B0004020202020204" pitchFamily="34" charset="0"/>
                      </a:endParaRPr>
                    </a:p>
                  </a:txBody>
                  <a:tcPr marL="20397" marR="20397" marT="20397" marB="0" anchor="b"/>
                </a:tc>
                <a:extLst>
                  <a:ext uri="{0D108BD9-81ED-4DB2-BD59-A6C34878D82A}">
                    <a16:rowId xmlns:a16="http://schemas.microsoft.com/office/drawing/2014/main" val="2779668332"/>
                  </a:ext>
                </a:extLst>
              </a:tr>
              <a:tr h="407924">
                <a:tc>
                  <a:txBody>
                    <a:bodyPr/>
                    <a:lstStyle/>
                    <a:p>
                      <a:pPr algn="r" fontAlgn="b">
                        <a:buNone/>
                      </a:pPr>
                      <a:r>
                        <a:rPr lang="en-GB" sz="1600" b="1" u="none" strike="noStrike" dirty="0">
                          <a:effectLst/>
                        </a:rPr>
                        <a:t>1921</a:t>
                      </a:r>
                      <a:endParaRPr lang="en-GB" sz="1600" b="1"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a:effectLst/>
                        </a:rPr>
                        <a:t>198</a:t>
                      </a:r>
                      <a:endParaRPr lang="en-GB" sz="1600" b="0" i="0" u="none" strike="noStrike">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dirty="0">
                          <a:effectLst/>
                        </a:rPr>
                        <a:t>29%</a:t>
                      </a:r>
                      <a:endParaRPr lang="en-GB" sz="1600" b="0"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a:effectLst/>
                        </a:rPr>
                        <a:t>496</a:t>
                      </a:r>
                      <a:endParaRPr lang="en-GB" sz="1600" b="0" i="0" u="none" strike="noStrike">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a:effectLst/>
                        </a:rPr>
                        <a:t>71%</a:t>
                      </a:r>
                      <a:endParaRPr lang="en-GB" sz="1600" b="0" i="0" u="none" strike="noStrike">
                        <a:solidFill>
                          <a:srgbClr val="000000"/>
                        </a:solidFill>
                        <a:effectLst/>
                        <a:latin typeface="Aptos Narrow" panose="020B0004020202020204" pitchFamily="34" charset="0"/>
                      </a:endParaRPr>
                    </a:p>
                  </a:txBody>
                  <a:tcPr marL="20397" marR="20397" marT="20397" marB="0" anchor="b"/>
                </a:tc>
                <a:tc>
                  <a:txBody>
                    <a:bodyPr/>
                    <a:lstStyle/>
                    <a:p>
                      <a:pPr algn="r" fontAlgn="b">
                        <a:buNone/>
                      </a:pPr>
                      <a:r>
                        <a:rPr lang="en-GB" sz="1600" u="none" strike="noStrike" dirty="0">
                          <a:effectLst/>
                        </a:rPr>
                        <a:t>694</a:t>
                      </a:r>
                      <a:endParaRPr lang="en-GB" sz="1600" b="0"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l" fontAlgn="b">
                        <a:buNone/>
                      </a:pPr>
                      <a:endParaRPr lang="en-GB" sz="2300" b="0" i="0" u="none" strike="noStrike" dirty="0">
                        <a:solidFill>
                          <a:srgbClr val="000000"/>
                        </a:solidFill>
                        <a:effectLst/>
                        <a:latin typeface="Aptos Narrow" panose="020B0004020202020204" pitchFamily="34" charset="0"/>
                      </a:endParaRPr>
                    </a:p>
                  </a:txBody>
                  <a:tcPr marL="20397" marR="20397" marT="20397" marB="0" anchor="b"/>
                </a:tc>
                <a:extLst>
                  <a:ext uri="{0D108BD9-81ED-4DB2-BD59-A6C34878D82A}">
                    <a16:rowId xmlns:a16="http://schemas.microsoft.com/office/drawing/2014/main" val="895801979"/>
                  </a:ext>
                </a:extLst>
              </a:tr>
              <a:tr h="407924">
                <a:tc>
                  <a:txBody>
                    <a:bodyPr/>
                    <a:lstStyle/>
                    <a:p>
                      <a:pPr algn="r" fontAlgn="b">
                        <a:buNone/>
                      </a:pPr>
                      <a:endParaRPr lang="en-GB" sz="1400" b="1"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endParaRPr lang="en-GB" sz="1400" b="0" i="0" u="none" strike="noStrike">
                        <a:solidFill>
                          <a:srgbClr val="000000"/>
                        </a:solidFill>
                        <a:effectLst/>
                        <a:latin typeface="Aptos Narrow" panose="020B0004020202020204" pitchFamily="34" charset="0"/>
                      </a:endParaRPr>
                    </a:p>
                  </a:txBody>
                  <a:tcPr marL="20397" marR="20397" marT="20397" marB="0" anchor="b"/>
                </a:tc>
                <a:tc>
                  <a:txBody>
                    <a:bodyPr/>
                    <a:lstStyle/>
                    <a:p>
                      <a:pPr algn="r" fontAlgn="b">
                        <a:buNone/>
                      </a:pPr>
                      <a:endParaRPr lang="en-GB" sz="1400" b="0"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r" fontAlgn="b">
                        <a:buNone/>
                      </a:pPr>
                      <a:endParaRPr lang="en-GB" sz="1400" b="0" i="0" u="none" strike="noStrike">
                        <a:solidFill>
                          <a:srgbClr val="000000"/>
                        </a:solidFill>
                        <a:effectLst/>
                        <a:latin typeface="Aptos Narrow" panose="020B0004020202020204" pitchFamily="34" charset="0"/>
                      </a:endParaRPr>
                    </a:p>
                  </a:txBody>
                  <a:tcPr marL="20397" marR="20397" marT="20397" marB="0" anchor="b"/>
                </a:tc>
                <a:tc>
                  <a:txBody>
                    <a:bodyPr/>
                    <a:lstStyle/>
                    <a:p>
                      <a:pPr algn="r" fontAlgn="b">
                        <a:buNone/>
                      </a:pPr>
                      <a:endParaRPr lang="en-GB" sz="1400" b="0" i="0" u="none" strike="noStrike">
                        <a:solidFill>
                          <a:srgbClr val="000000"/>
                        </a:solidFill>
                        <a:effectLst/>
                        <a:latin typeface="Aptos Narrow" panose="020B0004020202020204" pitchFamily="34" charset="0"/>
                      </a:endParaRPr>
                    </a:p>
                  </a:txBody>
                  <a:tcPr marL="20397" marR="20397" marT="20397" marB="0" anchor="b"/>
                </a:tc>
                <a:tc>
                  <a:txBody>
                    <a:bodyPr/>
                    <a:lstStyle/>
                    <a:p>
                      <a:pPr algn="r" fontAlgn="b">
                        <a:buNone/>
                      </a:pPr>
                      <a:endParaRPr lang="en-GB" sz="1400" b="0" i="0" u="none" strike="noStrike" dirty="0">
                        <a:solidFill>
                          <a:srgbClr val="000000"/>
                        </a:solidFill>
                        <a:effectLst/>
                        <a:latin typeface="Aptos Narrow" panose="020B0004020202020204" pitchFamily="34" charset="0"/>
                      </a:endParaRPr>
                    </a:p>
                  </a:txBody>
                  <a:tcPr marL="20397" marR="20397" marT="20397" marB="0" anchor="b"/>
                </a:tc>
                <a:tc>
                  <a:txBody>
                    <a:bodyPr/>
                    <a:lstStyle/>
                    <a:p>
                      <a:pPr algn="l" fontAlgn="b">
                        <a:buNone/>
                      </a:pPr>
                      <a:endParaRPr lang="en-GB" sz="2300" b="0" i="0" u="none" strike="noStrike" dirty="0">
                        <a:solidFill>
                          <a:srgbClr val="000000"/>
                        </a:solidFill>
                        <a:effectLst/>
                        <a:latin typeface="Aptos Narrow" panose="020B0004020202020204" pitchFamily="34" charset="0"/>
                      </a:endParaRPr>
                    </a:p>
                  </a:txBody>
                  <a:tcPr marL="20397" marR="20397" marT="20397" marB="0" anchor="b"/>
                </a:tc>
                <a:extLst>
                  <a:ext uri="{0D108BD9-81ED-4DB2-BD59-A6C34878D82A}">
                    <a16:rowId xmlns:a16="http://schemas.microsoft.com/office/drawing/2014/main" val="3265704221"/>
                  </a:ext>
                </a:extLst>
              </a:tr>
            </a:tbl>
          </a:graphicData>
        </a:graphic>
      </p:graphicFrame>
      <p:graphicFrame>
        <p:nvGraphicFramePr>
          <p:cNvPr id="3" name="Table 2">
            <a:extLst>
              <a:ext uri="{FF2B5EF4-FFF2-40B4-BE49-F238E27FC236}">
                <a16:creationId xmlns:a16="http://schemas.microsoft.com/office/drawing/2014/main" id="{13B8E732-B974-30B7-301A-59E49E49A6BA}"/>
              </a:ext>
            </a:extLst>
          </p:cNvPr>
          <p:cNvGraphicFramePr>
            <a:graphicFrameLocks noGrp="1"/>
          </p:cNvGraphicFramePr>
          <p:nvPr>
            <p:extLst>
              <p:ext uri="{D42A27DB-BD31-4B8C-83A1-F6EECF244321}">
                <p14:modId xmlns:p14="http://schemas.microsoft.com/office/powerpoint/2010/main" val="2908757449"/>
              </p:ext>
            </p:extLst>
          </p:nvPr>
        </p:nvGraphicFramePr>
        <p:xfrm>
          <a:off x="1509494" y="4025748"/>
          <a:ext cx="9167103" cy="2183069"/>
        </p:xfrm>
        <a:graphic>
          <a:graphicData uri="http://schemas.openxmlformats.org/drawingml/2006/table">
            <a:tbl>
              <a:tblPr>
                <a:tableStyleId>{5C22544A-7EE6-4342-B048-85BDC9FD1C3A}</a:tableStyleId>
              </a:tblPr>
              <a:tblGrid>
                <a:gridCol w="833373">
                  <a:extLst>
                    <a:ext uri="{9D8B030D-6E8A-4147-A177-3AD203B41FA5}">
                      <a16:colId xmlns:a16="http://schemas.microsoft.com/office/drawing/2014/main" val="105051482"/>
                    </a:ext>
                  </a:extLst>
                </a:gridCol>
                <a:gridCol w="833373">
                  <a:extLst>
                    <a:ext uri="{9D8B030D-6E8A-4147-A177-3AD203B41FA5}">
                      <a16:colId xmlns:a16="http://schemas.microsoft.com/office/drawing/2014/main" val="3104428098"/>
                    </a:ext>
                  </a:extLst>
                </a:gridCol>
                <a:gridCol w="833373">
                  <a:extLst>
                    <a:ext uri="{9D8B030D-6E8A-4147-A177-3AD203B41FA5}">
                      <a16:colId xmlns:a16="http://schemas.microsoft.com/office/drawing/2014/main" val="1586359116"/>
                    </a:ext>
                  </a:extLst>
                </a:gridCol>
                <a:gridCol w="833373">
                  <a:extLst>
                    <a:ext uri="{9D8B030D-6E8A-4147-A177-3AD203B41FA5}">
                      <a16:colId xmlns:a16="http://schemas.microsoft.com/office/drawing/2014/main" val="2730380871"/>
                    </a:ext>
                  </a:extLst>
                </a:gridCol>
                <a:gridCol w="833373">
                  <a:extLst>
                    <a:ext uri="{9D8B030D-6E8A-4147-A177-3AD203B41FA5}">
                      <a16:colId xmlns:a16="http://schemas.microsoft.com/office/drawing/2014/main" val="3994889001"/>
                    </a:ext>
                  </a:extLst>
                </a:gridCol>
                <a:gridCol w="833373">
                  <a:extLst>
                    <a:ext uri="{9D8B030D-6E8A-4147-A177-3AD203B41FA5}">
                      <a16:colId xmlns:a16="http://schemas.microsoft.com/office/drawing/2014/main" val="3993009358"/>
                    </a:ext>
                  </a:extLst>
                </a:gridCol>
                <a:gridCol w="833373">
                  <a:extLst>
                    <a:ext uri="{9D8B030D-6E8A-4147-A177-3AD203B41FA5}">
                      <a16:colId xmlns:a16="http://schemas.microsoft.com/office/drawing/2014/main" val="288846425"/>
                    </a:ext>
                  </a:extLst>
                </a:gridCol>
                <a:gridCol w="833373">
                  <a:extLst>
                    <a:ext uri="{9D8B030D-6E8A-4147-A177-3AD203B41FA5}">
                      <a16:colId xmlns:a16="http://schemas.microsoft.com/office/drawing/2014/main" val="4071881987"/>
                    </a:ext>
                  </a:extLst>
                </a:gridCol>
                <a:gridCol w="833373">
                  <a:extLst>
                    <a:ext uri="{9D8B030D-6E8A-4147-A177-3AD203B41FA5}">
                      <a16:colId xmlns:a16="http://schemas.microsoft.com/office/drawing/2014/main" val="1059623928"/>
                    </a:ext>
                  </a:extLst>
                </a:gridCol>
                <a:gridCol w="833373">
                  <a:extLst>
                    <a:ext uri="{9D8B030D-6E8A-4147-A177-3AD203B41FA5}">
                      <a16:colId xmlns:a16="http://schemas.microsoft.com/office/drawing/2014/main" val="3894862715"/>
                    </a:ext>
                  </a:extLst>
                </a:gridCol>
                <a:gridCol w="833373">
                  <a:extLst>
                    <a:ext uri="{9D8B030D-6E8A-4147-A177-3AD203B41FA5}">
                      <a16:colId xmlns:a16="http://schemas.microsoft.com/office/drawing/2014/main" val="2296448474"/>
                    </a:ext>
                  </a:extLst>
                </a:gridCol>
              </a:tblGrid>
              <a:tr h="260429">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extLst>
                  <a:ext uri="{0D108BD9-81ED-4DB2-BD59-A6C34878D82A}">
                    <a16:rowId xmlns:a16="http://schemas.microsoft.com/office/drawing/2014/main" val="3084646265"/>
                  </a:ext>
                </a:extLst>
              </a:tr>
              <a:tr h="425174">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tc gridSpan="7">
                  <a:txBody>
                    <a:bodyPr/>
                    <a:lstStyle/>
                    <a:p>
                      <a:pPr algn="l" fontAlgn="b">
                        <a:buNone/>
                      </a:pPr>
                      <a:r>
                        <a:rPr lang="en-GB" sz="1800" u="none" strike="noStrike" dirty="0">
                          <a:effectLst/>
                        </a:rPr>
                        <a:t>Females as a Percentage of  the National Paid Workforce</a:t>
                      </a:r>
                      <a:endParaRPr lang="en-GB" sz="1800" b="0" i="0" u="none" strike="noStrike" dirty="0">
                        <a:solidFill>
                          <a:srgbClr val="000000"/>
                        </a:solidFill>
                        <a:effectLst/>
                        <a:latin typeface="Aptos Narrow" panose="020B0004020202020204" pitchFamily="34" charset="0"/>
                      </a:endParaRPr>
                    </a:p>
                  </a:txBody>
                  <a:tcPr marL="90658" marR="90658" marT="45329" marB="45329" anchor="b"/>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extLst>
                  <a:ext uri="{0D108BD9-81ED-4DB2-BD59-A6C34878D82A}">
                    <a16:rowId xmlns:a16="http://schemas.microsoft.com/office/drawing/2014/main" val="558611353"/>
                  </a:ext>
                </a:extLst>
              </a:tr>
              <a:tr h="260429">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extLst>
                  <a:ext uri="{0D108BD9-81ED-4DB2-BD59-A6C34878D82A}">
                    <a16:rowId xmlns:a16="http://schemas.microsoft.com/office/drawing/2014/main" val="3034518336"/>
                  </a:ext>
                </a:extLst>
              </a:tr>
              <a:tr h="325536">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ctr" fontAlgn="b">
                        <a:buNone/>
                      </a:pPr>
                      <a:r>
                        <a:rPr lang="en-GB" sz="1600" b="1" u="none" strike="noStrike" dirty="0">
                          <a:effectLst/>
                        </a:rPr>
                        <a:t>1891</a:t>
                      </a:r>
                      <a:endParaRPr lang="en-GB" sz="1600" b="1" i="0" u="none" strike="noStrike" baseline="30000"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1"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r>
                        <a:rPr lang="en-GB" sz="1600" b="1" u="none" strike="noStrike" dirty="0">
                          <a:effectLst/>
                        </a:rPr>
                        <a:t>1901</a:t>
                      </a:r>
                      <a:endParaRPr lang="en-GB" sz="1600" b="1"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1"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r>
                        <a:rPr lang="en-GB" sz="1600" b="1" u="none" strike="noStrike" dirty="0">
                          <a:effectLst/>
                        </a:rPr>
                        <a:t>1911</a:t>
                      </a:r>
                      <a:endParaRPr lang="en-GB" sz="1600" b="1"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1"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r>
                        <a:rPr lang="en-GB" sz="1600" b="1" u="none" strike="noStrike" dirty="0">
                          <a:effectLst/>
                        </a:rPr>
                        <a:t>1918</a:t>
                      </a:r>
                      <a:endParaRPr lang="en-GB" sz="1600" b="1" i="0" u="none" strike="noStrike" baseline="30000"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1"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r>
                        <a:rPr lang="en-GB" sz="1600" b="1" u="none" strike="noStrike" dirty="0">
                          <a:effectLst/>
                        </a:rPr>
                        <a:t>1920</a:t>
                      </a:r>
                      <a:endParaRPr lang="en-GB" sz="1600" b="1"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extLst>
                  <a:ext uri="{0D108BD9-81ED-4DB2-BD59-A6C34878D82A}">
                    <a16:rowId xmlns:a16="http://schemas.microsoft.com/office/drawing/2014/main" val="3800570379"/>
                  </a:ext>
                </a:extLst>
              </a:tr>
              <a:tr h="325536">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0" i="0" u="none" strike="noStrike">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0" i="0" u="none" strike="noStrike">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0" i="0" u="none" strike="noStrike">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0" i="0" u="none" strike="noStrike">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extLst>
                  <a:ext uri="{0D108BD9-81ED-4DB2-BD59-A6C34878D82A}">
                    <a16:rowId xmlns:a16="http://schemas.microsoft.com/office/drawing/2014/main" val="849532233"/>
                  </a:ext>
                </a:extLst>
              </a:tr>
              <a:tr h="325536">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ctr" fontAlgn="b">
                        <a:buNone/>
                      </a:pPr>
                      <a:r>
                        <a:rPr lang="en-GB" sz="1600" u="none" strike="noStrike" dirty="0">
                          <a:effectLst/>
                        </a:rPr>
                        <a:t>31%</a:t>
                      </a:r>
                      <a:endParaRPr lang="en-GB" sz="16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0" i="0" u="none" strike="noStrike">
                        <a:solidFill>
                          <a:srgbClr val="000000"/>
                        </a:solidFill>
                        <a:effectLst/>
                        <a:latin typeface="Aptos Narrow" panose="020B0004020202020204" pitchFamily="34" charset="0"/>
                      </a:endParaRPr>
                    </a:p>
                  </a:txBody>
                  <a:tcPr marL="13021" marR="13021" marT="13021" marB="0" anchor="b"/>
                </a:tc>
                <a:tc>
                  <a:txBody>
                    <a:bodyPr/>
                    <a:lstStyle/>
                    <a:p>
                      <a:pPr algn="ctr" fontAlgn="b">
                        <a:buNone/>
                      </a:pPr>
                      <a:r>
                        <a:rPr lang="en-GB" sz="1600" u="none" strike="noStrike" dirty="0">
                          <a:effectLst/>
                        </a:rPr>
                        <a:t>30%</a:t>
                      </a:r>
                      <a:endParaRPr lang="en-GB" sz="16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0" i="0" u="none" strike="noStrike">
                        <a:solidFill>
                          <a:srgbClr val="000000"/>
                        </a:solidFill>
                        <a:effectLst/>
                        <a:latin typeface="Aptos Narrow" panose="020B0004020202020204" pitchFamily="34" charset="0"/>
                      </a:endParaRPr>
                    </a:p>
                  </a:txBody>
                  <a:tcPr marL="13021" marR="13021" marT="13021" marB="0" anchor="b"/>
                </a:tc>
                <a:tc>
                  <a:txBody>
                    <a:bodyPr/>
                    <a:lstStyle/>
                    <a:p>
                      <a:pPr algn="ctr" fontAlgn="b">
                        <a:buNone/>
                      </a:pPr>
                      <a:r>
                        <a:rPr lang="en-GB" sz="1600" u="none" strike="noStrike" dirty="0">
                          <a:effectLst/>
                        </a:rPr>
                        <a:t>30%</a:t>
                      </a:r>
                      <a:endParaRPr lang="en-GB" sz="16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r>
                        <a:rPr lang="en-GB" sz="1600" u="none" strike="noStrike" dirty="0">
                          <a:effectLst/>
                        </a:rPr>
                        <a:t>38%</a:t>
                      </a:r>
                      <a:endParaRPr lang="en-GB" sz="16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endParaRPr lang="en-GB" sz="16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ctr" fontAlgn="b">
                        <a:buNone/>
                      </a:pPr>
                      <a:r>
                        <a:rPr lang="en-GB" sz="1600" u="none" strike="noStrike" dirty="0">
                          <a:effectLst/>
                        </a:rPr>
                        <a:t>28%</a:t>
                      </a:r>
                      <a:endParaRPr lang="en-GB" sz="16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extLst>
                  <a:ext uri="{0D108BD9-81ED-4DB2-BD59-A6C34878D82A}">
                    <a16:rowId xmlns:a16="http://schemas.microsoft.com/office/drawing/2014/main" val="1446871254"/>
                  </a:ext>
                </a:extLst>
              </a:tr>
              <a:tr h="260429">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13021" marR="13021" marT="13021" marB="0" anchor="b"/>
                </a:tc>
                <a:tc>
                  <a:txBody>
                    <a:bodyPr/>
                    <a:lstStyle/>
                    <a:p>
                      <a:pPr algn="l" fontAlgn="b">
                        <a:buNone/>
                      </a:pPr>
                      <a:endParaRPr lang="en-GB" sz="1500" b="0" i="0" u="none" strike="noStrike" dirty="0">
                        <a:solidFill>
                          <a:srgbClr val="000000"/>
                        </a:solidFill>
                        <a:effectLst/>
                        <a:latin typeface="Aptos Narrow" panose="020B0004020202020204" pitchFamily="34" charset="0"/>
                      </a:endParaRPr>
                    </a:p>
                  </a:txBody>
                  <a:tcPr marL="13021" marR="13021" marT="13021" marB="0" anchor="b"/>
                </a:tc>
                <a:extLst>
                  <a:ext uri="{0D108BD9-81ED-4DB2-BD59-A6C34878D82A}">
                    <a16:rowId xmlns:a16="http://schemas.microsoft.com/office/drawing/2014/main" val="735751576"/>
                  </a:ext>
                </a:extLst>
              </a:tr>
            </a:tbl>
          </a:graphicData>
        </a:graphic>
      </p:graphicFrame>
    </p:spTree>
    <p:extLst>
      <p:ext uri="{BB962C8B-B14F-4D97-AF65-F5344CB8AC3E}">
        <p14:creationId xmlns:p14="http://schemas.microsoft.com/office/powerpoint/2010/main" val="959466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160165-E43F-1C7C-5CC0-D95701E01C6D}"/>
              </a:ext>
            </a:extLst>
          </p:cNvPr>
          <p:cNvSpPr>
            <a:spLocks noGrp="1"/>
          </p:cNvSpPr>
          <p:nvPr>
            <p:ph type="sldNum" sz="quarter" idx="12"/>
          </p:nvPr>
        </p:nvSpPr>
        <p:spPr/>
        <p:txBody>
          <a:bodyPr/>
          <a:lstStyle/>
          <a:p>
            <a:fld id="{CD17292D-9168-4F1D-8678-CDC2680D5421}" type="slidenum">
              <a:rPr lang="en-GB" smtClean="0"/>
              <a:t>18</a:t>
            </a:fld>
            <a:endParaRPr lang="en-GB"/>
          </a:p>
        </p:txBody>
      </p:sp>
      <p:sp>
        <p:nvSpPr>
          <p:cNvPr id="14" name="TextBox 13">
            <a:extLst>
              <a:ext uri="{FF2B5EF4-FFF2-40B4-BE49-F238E27FC236}">
                <a16:creationId xmlns:a16="http://schemas.microsoft.com/office/drawing/2014/main" id="{6AF92B00-9553-08CB-52DF-3B47F4D77065}"/>
              </a:ext>
            </a:extLst>
          </p:cNvPr>
          <p:cNvSpPr txBox="1"/>
          <p:nvPr/>
        </p:nvSpPr>
        <p:spPr>
          <a:xfrm>
            <a:off x="2762656" y="233464"/>
            <a:ext cx="6673175" cy="369332"/>
          </a:xfrm>
          <a:prstGeom prst="rect">
            <a:avLst/>
          </a:prstGeom>
          <a:noFill/>
        </p:spPr>
        <p:txBody>
          <a:bodyPr wrap="square" rtlCol="0">
            <a:spAutoFit/>
          </a:bodyPr>
          <a:lstStyle/>
          <a:p>
            <a:pPr algn="ctr"/>
            <a:r>
              <a:rPr lang="en-GB" dirty="0"/>
              <a:t>Earlsdon residents’ places of employment 1921</a:t>
            </a:r>
          </a:p>
        </p:txBody>
      </p:sp>
      <p:graphicFrame>
        <p:nvGraphicFramePr>
          <p:cNvPr id="3" name="Table 2">
            <a:extLst>
              <a:ext uri="{FF2B5EF4-FFF2-40B4-BE49-F238E27FC236}">
                <a16:creationId xmlns:a16="http://schemas.microsoft.com/office/drawing/2014/main" id="{CC4F53B6-D3C2-DDB0-3E34-F8670256BA73}"/>
              </a:ext>
            </a:extLst>
          </p:cNvPr>
          <p:cNvGraphicFramePr>
            <a:graphicFrameLocks noGrp="1"/>
          </p:cNvGraphicFramePr>
          <p:nvPr>
            <p:extLst>
              <p:ext uri="{D42A27DB-BD31-4B8C-83A1-F6EECF244321}">
                <p14:modId xmlns:p14="http://schemas.microsoft.com/office/powerpoint/2010/main" val="1345825408"/>
              </p:ext>
            </p:extLst>
          </p:nvPr>
        </p:nvGraphicFramePr>
        <p:xfrm>
          <a:off x="1859619" y="730698"/>
          <a:ext cx="8486455" cy="5907753"/>
        </p:xfrm>
        <a:graphic>
          <a:graphicData uri="http://schemas.openxmlformats.org/drawingml/2006/table">
            <a:tbl>
              <a:tblPr>
                <a:tableStyleId>{5C22544A-7EE6-4342-B048-85BDC9FD1C3A}</a:tableStyleId>
              </a:tblPr>
              <a:tblGrid>
                <a:gridCol w="1505915">
                  <a:extLst>
                    <a:ext uri="{9D8B030D-6E8A-4147-A177-3AD203B41FA5}">
                      <a16:colId xmlns:a16="http://schemas.microsoft.com/office/drawing/2014/main" val="3563996542"/>
                    </a:ext>
                  </a:extLst>
                </a:gridCol>
                <a:gridCol w="831390">
                  <a:extLst>
                    <a:ext uri="{9D8B030D-6E8A-4147-A177-3AD203B41FA5}">
                      <a16:colId xmlns:a16="http://schemas.microsoft.com/office/drawing/2014/main" val="3016836772"/>
                    </a:ext>
                  </a:extLst>
                </a:gridCol>
                <a:gridCol w="752957">
                  <a:extLst>
                    <a:ext uri="{9D8B030D-6E8A-4147-A177-3AD203B41FA5}">
                      <a16:colId xmlns:a16="http://schemas.microsoft.com/office/drawing/2014/main" val="4078068302"/>
                    </a:ext>
                  </a:extLst>
                </a:gridCol>
                <a:gridCol w="711180">
                  <a:extLst>
                    <a:ext uri="{9D8B030D-6E8A-4147-A177-3AD203B41FA5}">
                      <a16:colId xmlns:a16="http://schemas.microsoft.com/office/drawing/2014/main" val="855251343"/>
                    </a:ext>
                  </a:extLst>
                </a:gridCol>
                <a:gridCol w="4037743">
                  <a:extLst>
                    <a:ext uri="{9D8B030D-6E8A-4147-A177-3AD203B41FA5}">
                      <a16:colId xmlns:a16="http://schemas.microsoft.com/office/drawing/2014/main" val="3929999759"/>
                    </a:ext>
                  </a:extLst>
                </a:gridCol>
                <a:gridCol w="647270">
                  <a:extLst>
                    <a:ext uri="{9D8B030D-6E8A-4147-A177-3AD203B41FA5}">
                      <a16:colId xmlns:a16="http://schemas.microsoft.com/office/drawing/2014/main" val="291417453"/>
                    </a:ext>
                  </a:extLst>
                </a:gridCol>
              </a:tblGrid>
              <a:tr h="207048">
                <a:tc>
                  <a:txBody>
                    <a:bodyPr/>
                    <a:lstStyle/>
                    <a:p>
                      <a:pPr algn="l" fontAlgn="b">
                        <a:buNone/>
                      </a:pPr>
                      <a:r>
                        <a:rPr lang="en-GB" sz="1400" b="1" u="none" strike="noStrike" dirty="0">
                          <a:effectLst/>
                        </a:rPr>
                        <a:t>Company</a:t>
                      </a:r>
                      <a:endParaRPr lang="en-GB" sz="1400" b="1" i="0" u="none" strike="noStrike" dirty="0">
                        <a:solidFill>
                          <a:srgbClr val="000000"/>
                        </a:solidFill>
                        <a:effectLst/>
                        <a:latin typeface="Aptos Narrow" panose="020B0004020202020204" pitchFamily="34" charset="0"/>
                      </a:endParaRPr>
                    </a:p>
                  </a:txBody>
                  <a:tcPr marL="10353" marR="10353" marT="10353" marB="0" anchor="b"/>
                </a:tc>
                <a:tc>
                  <a:txBody>
                    <a:bodyPr/>
                    <a:lstStyle/>
                    <a:p>
                      <a:pPr algn="l" fontAlgn="b">
                        <a:buNone/>
                      </a:pPr>
                      <a:endParaRPr lang="en-GB" sz="1400" b="1" i="0" u="none" strike="noStrike">
                        <a:solidFill>
                          <a:srgbClr val="000000"/>
                        </a:solidFill>
                        <a:effectLst/>
                        <a:latin typeface="Aptos Narrow" panose="020B0004020202020204" pitchFamily="34" charset="0"/>
                      </a:endParaRPr>
                    </a:p>
                  </a:txBody>
                  <a:tcPr marL="10353" marR="10353" marT="10353" marB="0" anchor="b"/>
                </a:tc>
                <a:tc>
                  <a:txBody>
                    <a:bodyPr/>
                    <a:lstStyle/>
                    <a:p>
                      <a:pPr algn="ctr" fontAlgn="b">
                        <a:buNone/>
                      </a:pPr>
                      <a:r>
                        <a:rPr lang="en-GB" sz="1400" b="1" u="none" strike="noStrike" dirty="0">
                          <a:effectLst/>
                        </a:rPr>
                        <a:t>Total</a:t>
                      </a:r>
                      <a:endParaRPr lang="en-GB" sz="1400" b="1" i="0" u="none" strike="noStrike" dirty="0">
                        <a:solidFill>
                          <a:srgbClr val="000000"/>
                        </a:solidFill>
                        <a:effectLst/>
                        <a:latin typeface="Aptos Narrow" panose="020B0004020202020204" pitchFamily="34" charset="0"/>
                      </a:endParaRPr>
                    </a:p>
                  </a:txBody>
                  <a:tcPr marL="10353" marR="10353" marT="10353" marB="0" anchor="b"/>
                </a:tc>
                <a:tc>
                  <a:txBody>
                    <a:bodyPr/>
                    <a:lstStyle/>
                    <a:p>
                      <a:pPr algn="l" fontAlgn="b">
                        <a:buNone/>
                      </a:pPr>
                      <a:endParaRPr lang="en-GB" sz="1400" b="1" i="0" u="none" strike="noStrike" dirty="0">
                        <a:solidFill>
                          <a:srgbClr val="000000"/>
                        </a:solidFill>
                        <a:effectLst/>
                        <a:latin typeface="Aptos Narrow" panose="020B0004020202020204" pitchFamily="34" charset="0"/>
                      </a:endParaRPr>
                    </a:p>
                  </a:txBody>
                  <a:tcPr marL="10353" marR="10353" marT="10353" marB="0" anchor="b"/>
                </a:tc>
                <a:tc>
                  <a:txBody>
                    <a:bodyPr/>
                    <a:lstStyle/>
                    <a:p>
                      <a:pPr algn="l" fontAlgn="b">
                        <a:buNone/>
                      </a:pPr>
                      <a:r>
                        <a:rPr lang="en-GB" sz="1400" b="1" u="none" strike="noStrike" dirty="0">
                          <a:effectLst/>
                        </a:rPr>
                        <a:t>Place </a:t>
                      </a:r>
                      <a:endParaRPr lang="en-GB" sz="1400" b="1" i="0" u="none" strike="noStrike" dirty="0">
                        <a:solidFill>
                          <a:srgbClr val="000000"/>
                        </a:solidFill>
                        <a:effectLst/>
                        <a:latin typeface="Aptos Narrow" panose="020B0004020202020204" pitchFamily="34" charset="0"/>
                      </a:endParaRPr>
                    </a:p>
                  </a:txBody>
                  <a:tcPr marL="10353" marR="10353" marT="10353" marB="0" anchor="b"/>
                </a:tc>
                <a:tc>
                  <a:txBody>
                    <a:bodyPr/>
                    <a:lstStyle/>
                    <a:p>
                      <a:pPr algn="ctr" fontAlgn="b">
                        <a:buNone/>
                      </a:pPr>
                      <a:r>
                        <a:rPr lang="en-GB" sz="1400" b="1" u="none" strike="noStrike" dirty="0">
                          <a:effectLst/>
                        </a:rPr>
                        <a:t>Laid off</a:t>
                      </a:r>
                      <a:endParaRPr lang="en-GB" sz="1400" b="1" i="0" u="none" strike="noStrike" dirty="0">
                        <a:solidFill>
                          <a:srgbClr val="000000"/>
                        </a:solidFill>
                        <a:effectLst/>
                        <a:latin typeface="Aptos Narrow" panose="020B0004020202020204" pitchFamily="34" charset="0"/>
                      </a:endParaRPr>
                    </a:p>
                  </a:txBody>
                  <a:tcPr marL="10353" marR="10353" marT="10353" marB="0" anchor="b"/>
                </a:tc>
                <a:extLst>
                  <a:ext uri="{0D108BD9-81ED-4DB2-BD59-A6C34878D82A}">
                    <a16:rowId xmlns:a16="http://schemas.microsoft.com/office/drawing/2014/main" val="1184824970"/>
                  </a:ext>
                </a:extLst>
              </a:tr>
              <a:tr h="285283">
                <a:tc gridSpan="2">
                  <a:txBody>
                    <a:bodyPr/>
                    <a:lstStyle/>
                    <a:p>
                      <a:pPr algn="l" fontAlgn="b">
                        <a:buNone/>
                      </a:pPr>
                      <a:r>
                        <a:rPr lang="en-GB" sz="1400" u="none" strike="noStrike" dirty="0">
                          <a:effectLst/>
                        </a:rPr>
                        <a:t>Standard Motor Co</a:t>
                      </a:r>
                      <a:endParaRPr lang="en-GB" sz="1400" b="0" i="0" u="none" strike="noStrike" dirty="0">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dirty="0">
                          <a:effectLst/>
                        </a:rPr>
                        <a:t>39</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dirty="0">
                          <a:effectLst/>
                        </a:rPr>
                        <a:t>Canley (33) / Cash's Lane (5) / Widdrington Road (1)</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r>
                        <a:rPr lang="en-GB" sz="1400" u="none" strike="noStrike" dirty="0">
                          <a:effectLst/>
                        </a:rPr>
                        <a:t>4</a:t>
                      </a: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3661532257"/>
                  </a:ext>
                </a:extLst>
              </a:tr>
              <a:tr h="285283">
                <a:tc gridSpan="2">
                  <a:txBody>
                    <a:bodyPr/>
                    <a:lstStyle/>
                    <a:p>
                      <a:pPr algn="l" fontAlgn="b">
                        <a:buNone/>
                      </a:pPr>
                      <a:r>
                        <a:rPr lang="en-GB" sz="1400" u="none" strike="noStrike">
                          <a:effectLst/>
                        </a:rPr>
                        <a:t>Alfred Herbert</a:t>
                      </a:r>
                      <a:endParaRPr lang="en-GB" sz="1400" b="0" i="0" u="none" strike="noStrike">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dirty="0">
                          <a:effectLst/>
                        </a:rPr>
                        <a:t>29</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a:effectLst/>
                        </a:rPr>
                        <a:t>Butts</a:t>
                      </a: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830919780"/>
                  </a:ext>
                </a:extLst>
              </a:tr>
              <a:tr h="285283">
                <a:tc gridSpan="2">
                  <a:txBody>
                    <a:bodyPr/>
                    <a:lstStyle/>
                    <a:p>
                      <a:pPr algn="l" fontAlgn="b">
                        <a:buNone/>
                      </a:pPr>
                      <a:r>
                        <a:rPr lang="en-GB" sz="1400" u="none" strike="noStrike">
                          <a:effectLst/>
                        </a:rPr>
                        <a:t>LNWR</a:t>
                      </a:r>
                      <a:endParaRPr lang="en-GB" sz="1400" b="0" i="0" u="none" strike="noStrike">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a:effectLst/>
                        </a:rPr>
                        <a:t>28</a:t>
                      </a: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a:effectLst/>
                        </a:rPr>
                        <a:t>Station</a:t>
                      </a: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4036803070"/>
                  </a:ext>
                </a:extLst>
              </a:tr>
              <a:tr h="285283">
                <a:tc gridSpan="2">
                  <a:txBody>
                    <a:bodyPr/>
                    <a:lstStyle/>
                    <a:p>
                      <a:pPr algn="l" fontAlgn="b">
                        <a:buNone/>
                      </a:pPr>
                      <a:r>
                        <a:rPr lang="en-GB" sz="1400" u="none" strike="noStrike" dirty="0">
                          <a:effectLst/>
                        </a:rPr>
                        <a:t>Coventry Chain</a:t>
                      </a:r>
                      <a:endParaRPr lang="en-GB" sz="1400" b="0" i="0" u="none" strike="noStrike" dirty="0">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a:effectLst/>
                        </a:rPr>
                        <a:t>27</a:t>
                      </a: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a:effectLst/>
                        </a:rPr>
                        <a:t>Spon End</a:t>
                      </a: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2972585885"/>
                  </a:ext>
                </a:extLst>
              </a:tr>
              <a:tr h="285283">
                <a:tc gridSpan="2">
                  <a:txBody>
                    <a:bodyPr/>
                    <a:lstStyle/>
                    <a:p>
                      <a:pPr algn="l" fontAlgn="b">
                        <a:buNone/>
                      </a:pPr>
                      <a:r>
                        <a:rPr lang="en-GB" sz="1400" u="none" strike="noStrike">
                          <a:effectLst/>
                        </a:rPr>
                        <a:t>Rover</a:t>
                      </a:r>
                      <a:endParaRPr lang="en-GB" sz="1400" b="0" i="0" u="none" strike="noStrike">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a:effectLst/>
                        </a:rPr>
                        <a:t>25</a:t>
                      </a: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dirty="0">
                          <a:effectLst/>
                        </a:rPr>
                        <a:t>Garfield Rd (22) / Parkside (3)</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r>
                        <a:rPr lang="en-GB" sz="1400" u="none" strike="noStrike" dirty="0">
                          <a:effectLst/>
                        </a:rPr>
                        <a:t>3</a:t>
                      </a: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1640582847"/>
                  </a:ext>
                </a:extLst>
              </a:tr>
              <a:tr h="285283">
                <a:tc gridSpan="2">
                  <a:txBody>
                    <a:bodyPr/>
                    <a:lstStyle/>
                    <a:p>
                      <a:pPr algn="l" fontAlgn="b">
                        <a:buNone/>
                      </a:pPr>
                      <a:r>
                        <a:rPr lang="en-GB" sz="1400" u="none" strike="noStrike">
                          <a:effectLst/>
                        </a:rPr>
                        <a:t>Daimler</a:t>
                      </a:r>
                      <a:endParaRPr lang="en-GB" sz="1400" b="0" i="0" u="none" strike="noStrike">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a:effectLst/>
                        </a:rPr>
                        <a:t>19</a:t>
                      </a: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dirty="0">
                          <a:effectLst/>
                        </a:rPr>
                        <a:t>Sandy Lane (17) / Radford (1) / Foleshill Road (1)</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r>
                        <a:rPr lang="en-GB" sz="1400" u="none" strike="noStrike" dirty="0">
                          <a:effectLst/>
                        </a:rPr>
                        <a:t>9</a:t>
                      </a: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4281695380"/>
                  </a:ext>
                </a:extLst>
              </a:tr>
              <a:tr h="285283">
                <a:tc gridSpan="2">
                  <a:txBody>
                    <a:bodyPr/>
                    <a:lstStyle/>
                    <a:p>
                      <a:pPr algn="l" fontAlgn="b">
                        <a:buNone/>
                      </a:pPr>
                      <a:r>
                        <a:rPr lang="en-GB" sz="1400" u="none" strike="noStrike" dirty="0">
                          <a:effectLst/>
                        </a:rPr>
                        <a:t>Rudge Whitworth</a:t>
                      </a:r>
                      <a:endParaRPr lang="en-GB" sz="1400" b="0" i="0" u="none" strike="noStrike" dirty="0">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dirty="0">
                          <a:effectLst/>
                        </a:rPr>
                        <a:t>19</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dirty="0">
                          <a:effectLst/>
                        </a:rPr>
                        <a:t>Crow Lane</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r>
                        <a:rPr lang="en-GB" sz="1400" u="none" strike="noStrike" dirty="0">
                          <a:effectLst/>
                        </a:rPr>
                        <a:t>1</a:t>
                      </a: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3690191787"/>
                  </a:ext>
                </a:extLst>
              </a:tr>
              <a:tr h="285283">
                <a:tc gridSpan="2">
                  <a:txBody>
                    <a:bodyPr/>
                    <a:lstStyle/>
                    <a:p>
                      <a:pPr algn="l" fontAlgn="b">
                        <a:buNone/>
                      </a:pPr>
                      <a:r>
                        <a:rPr lang="en-GB" sz="1400" u="none" strike="noStrike">
                          <a:effectLst/>
                        </a:rPr>
                        <a:t>Rotherham &amp; Sons</a:t>
                      </a:r>
                      <a:endParaRPr lang="en-GB" sz="1400" b="0" i="0" u="none" strike="noStrike">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dirty="0">
                          <a:effectLst/>
                        </a:rPr>
                        <a:t>15</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dirty="0">
                          <a:effectLst/>
                        </a:rPr>
                        <a:t>Spon End</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r>
                        <a:rPr lang="en-GB" sz="1400" u="none" strike="noStrike">
                          <a:effectLst/>
                        </a:rPr>
                        <a:t>3</a:t>
                      </a:r>
                      <a:endParaRPr lang="en-GB" sz="1400" b="0" i="0" u="none" strike="noStrike">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3126775338"/>
                  </a:ext>
                </a:extLst>
              </a:tr>
              <a:tr h="285283">
                <a:tc gridSpan="2">
                  <a:txBody>
                    <a:bodyPr/>
                    <a:lstStyle/>
                    <a:p>
                      <a:pPr algn="l" fontAlgn="b">
                        <a:buNone/>
                      </a:pPr>
                      <a:r>
                        <a:rPr lang="en-GB" sz="1400" u="none" strike="noStrike">
                          <a:effectLst/>
                        </a:rPr>
                        <a:t>Education Authority</a:t>
                      </a:r>
                      <a:endParaRPr lang="en-GB" sz="1400" b="0" i="0" u="none" strike="noStrike">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dirty="0">
                          <a:effectLst/>
                        </a:rPr>
                        <a:t>13</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dirty="0">
                          <a:effectLst/>
                        </a:rPr>
                        <a:t>various</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3417050720"/>
                  </a:ext>
                </a:extLst>
              </a:tr>
              <a:tr h="285283">
                <a:tc gridSpan="2">
                  <a:txBody>
                    <a:bodyPr/>
                    <a:lstStyle/>
                    <a:p>
                      <a:pPr algn="l" fontAlgn="b">
                        <a:buNone/>
                      </a:pPr>
                      <a:r>
                        <a:rPr lang="en-GB" sz="1400" u="none" strike="noStrike">
                          <a:effectLst/>
                        </a:rPr>
                        <a:t>Swift Motor Cars</a:t>
                      </a:r>
                      <a:endParaRPr lang="en-GB" sz="1400" b="0" i="0" u="none" strike="noStrike">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dirty="0">
                          <a:effectLst/>
                        </a:rPr>
                        <a:t>11</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dirty="0">
                          <a:effectLst/>
                        </a:rPr>
                        <a:t>Cheylesmore</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r>
                        <a:rPr lang="en-GB" sz="1400" u="none" strike="noStrike" dirty="0">
                          <a:effectLst/>
                        </a:rPr>
                        <a:t>1</a:t>
                      </a: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1912211987"/>
                  </a:ext>
                </a:extLst>
              </a:tr>
              <a:tr h="285283">
                <a:tc gridSpan="2">
                  <a:txBody>
                    <a:bodyPr/>
                    <a:lstStyle/>
                    <a:p>
                      <a:pPr algn="l" fontAlgn="b">
                        <a:buNone/>
                      </a:pPr>
                      <a:r>
                        <a:rPr lang="en-GB" sz="1400" u="none" strike="noStrike">
                          <a:effectLst/>
                        </a:rPr>
                        <a:t>Triumph</a:t>
                      </a:r>
                      <a:endParaRPr lang="en-GB" sz="1400" b="0" i="0" u="none" strike="noStrike">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dirty="0">
                          <a:effectLst/>
                        </a:rPr>
                        <a:t>11</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dirty="0">
                          <a:effectLst/>
                        </a:rPr>
                        <a:t>Priory Street</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r>
                        <a:rPr lang="en-GB" sz="1400" u="none" strike="noStrike">
                          <a:effectLst/>
                        </a:rPr>
                        <a:t>1</a:t>
                      </a:r>
                      <a:endParaRPr lang="en-GB" sz="1400" b="0" i="0" u="none" strike="noStrike">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2745152391"/>
                  </a:ext>
                </a:extLst>
              </a:tr>
              <a:tr h="285283">
                <a:tc gridSpan="2">
                  <a:txBody>
                    <a:bodyPr/>
                    <a:lstStyle/>
                    <a:p>
                      <a:pPr algn="l" fontAlgn="b">
                        <a:buNone/>
                      </a:pPr>
                      <a:r>
                        <a:rPr lang="en-GB" sz="1400" u="none" strike="noStrike" dirty="0">
                          <a:effectLst/>
                        </a:rPr>
                        <a:t>Williamsons</a:t>
                      </a:r>
                      <a:endParaRPr lang="en-GB" sz="1400" b="0" i="0" u="none" strike="noStrike" dirty="0">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dirty="0">
                          <a:effectLst/>
                        </a:rPr>
                        <a:t>10</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dirty="0">
                          <a:effectLst/>
                        </a:rPr>
                        <a:t>Holyhead Road</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r>
                        <a:rPr lang="en-GB" sz="1400" u="none" strike="noStrike" dirty="0">
                          <a:effectLst/>
                        </a:rPr>
                        <a:t>2</a:t>
                      </a: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2775307880"/>
                  </a:ext>
                </a:extLst>
              </a:tr>
              <a:tr h="285283">
                <a:tc gridSpan="2">
                  <a:txBody>
                    <a:bodyPr/>
                    <a:lstStyle/>
                    <a:p>
                      <a:pPr algn="l" fontAlgn="b">
                        <a:buNone/>
                      </a:pPr>
                      <a:r>
                        <a:rPr lang="en-GB" sz="1400" u="none" strike="noStrike">
                          <a:effectLst/>
                        </a:rPr>
                        <a:t>Acme Motors</a:t>
                      </a:r>
                      <a:endParaRPr lang="en-GB" sz="1400" b="0" i="0" u="none" strike="noStrike">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dirty="0">
                          <a:effectLst/>
                        </a:rPr>
                        <a:t>10</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dirty="0">
                          <a:effectLst/>
                        </a:rPr>
                        <a:t>Osborne Road</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1915239365"/>
                  </a:ext>
                </a:extLst>
              </a:tr>
              <a:tr h="285283">
                <a:tc gridSpan="2">
                  <a:txBody>
                    <a:bodyPr/>
                    <a:lstStyle/>
                    <a:p>
                      <a:pPr algn="l" fontAlgn="b">
                        <a:buNone/>
                      </a:pPr>
                      <a:r>
                        <a:rPr lang="en-GB" sz="1400" u="none" strike="noStrike">
                          <a:effectLst/>
                        </a:rPr>
                        <a:t>Armstrong Siddeley</a:t>
                      </a:r>
                      <a:endParaRPr lang="en-GB" sz="1400" b="0" i="0" u="none" strike="noStrike">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dirty="0">
                          <a:effectLst/>
                        </a:rPr>
                        <a:t>9</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dirty="0">
                          <a:effectLst/>
                        </a:rPr>
                        <a:t>Parkside</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r>
                        <a:rPr lang="en-GB" sz="1400" u="none" strike="noStrike" dirty="0">
                          <a:effectLst/>
                        </a:rPr>
                        <a:t>2</a:t>
                      </a: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2200584406"/>
                  </a:ext>
                </a:extLst>
              </a:tr>
              <a:tr h="285283">
                <a:tc gridSpan="2">
                  <a:txBody>
                    <a:bodyPr/>
                    <a:lstStyle/>
                    <a:p>
                      <a:pPr algn="l" fontAlgn="b">
                        <a:buNone/>
                      </a:pPr>
                      <a:r>
                        <a:rPr lang="en-GB" sz="1400" u="none" strike="noStrike">
                          <a:effectLst/>
                        </a:rPr>
                        <a:t>Maudslay</a:t>
                      </a:r>
                      <a:endParaRPr lang="en-GB" sz="1400" b="0" i="0" u="none" strike="noStrike">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dirty="0">
                          <a:effectLst/>
                        </a:rPr>
                        <a:t>8</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dirty="0">
                          <a:effectLst/>
                        </a:rPr>
                        <a:t>Parkside</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r>
                        <a:rPr lang="en-GB" sz="1400" u="none" strike="noStrike" dirty="0">
                          <a:effectLst/>
                        </a:rPr>
                        <a:t>2</a:t>
                      </a: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2829248440"/>
                  </a:ext>
                </a:extLst>
              </a:tr>
              <a:tr h="285283">
                <a:tc gridSpan="2">
                  <a:txBody>
                    <a:bodyPr/>
                    <a:lstStyle/>
                    <a:p>
                      <a:pPr algn="l" fontAlgn="b">
                        <a:buNone/>
                      </a:pPr>
                      <a:r>
                        <a:rPr lang="en-GB" sz="1400" u="none" strike="noStrike">
                          <a:effectLst/>
                        </a:rPr>
                        <a:t>Co-op</a:t>
                      </a:r>
                      <a:endParaRPr lang="en-GB" sz="1400" b="0" i="0" u="none" strike="noStrike">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dirty="0">
                          <a:effectLst/>
                        </a:rPr>
                        <a:t>7</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dirty="0">
                          <a:effectLst/>
                        </a:rPr>
                        <a:t>various</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3574607574"/>
                  </a:ext>
                </a:extLst>
              </a:tr>
              <a:tr h="285283">
                <a:tc gridSpan="2">
                  <a:txBody>
                    <a:bodyPr/>
                    <a:lstStyle/>
                    <a:p>
                      <a:pPr algn="l" fontAlgn="b">
                        <a:buNone/>
                      </a:pPr>
                      <a:r>
                        <a:rPr lang="en-GB" sz="1400" u="none" strike="noStrike">
                          <a:effectLst/>
                        </a:rPr>
                        <a:t>Humber</a:t>
                      </a:r>
                      <a:endParaRPr lang="en-GB" sz="1400" b="0" i="0" u="none" strike="noStrike">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u="none" strike="noStrike" dirty="0">
                          <a:effectLst/>
                        </a:rPr>
                        <a:t>7</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r>
                        <a:rPr lang="en-GB" sz="1400" u="none" strike="noStrike" dirty="0">
                          <a:effectLst/>
                        </a:rPr>
                        <a:t>Stoke</a:t>
                      </a: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ctr" fontAlgn="b">
                        <a:buNone/>
                      </a:pPr>
                      <a:r>
                        <a:rPr lang="en-GB" sz="1400" u="none" strike="noStrike" dirty="0">
                          <a:effectLst/>
                        </a:rPr>
                        <a:t>1</a:t>
                      </a: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3900561942"/>
                  </a:ext>
                </a:extLst>
              </a:tr>
              <a:tr h="285283">
                <a:tc gridSpan="2">
                  <a:txBody>
                    <a:bodyPr/>
                    <a:lstStyle/>
                    <a:p>
                      <a:pPr algn="l" fontAlgn="b">
                        <a:buNone/>
                      </a:pPr>
                      <a:r>
                        <a:rPr lang="en-GB" sz="1400" i="1" u="none" strike="noStrike">
                          <a:effectLst/>
                        </a:rPr>
                        <a:t>Own account</a:t>
                      </a:r>
                      <a:endParaRPr lang="en-GB" sz="1400" b="0" i="1" u="none" strike="noStrike">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i="1" u="none" strike="noStrike" dirty="0">
                          <a:effectLst/>
                        </a:rPr>
                        <a:t>83</a:t>
                      </a:r>
                      <a:endParaRPr lang="en-GB" sz="1400" b="0" i="1"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1" u="none" strike="noStrike">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1885727121"/>
                  </a:ext>
                </a:extLst>
              </a:tr>
              <a:tr h="285283">
                <a:tc gridSpan="2">
                  <a:txBody>
                    <a:bodyPr/>
                    <a:lstStyle/>
                    <a:p>
                      <a:pPr algn="l" fontAlgn="b">
                        <a:buNone/>
                      </a:pPr>
                      <a:r>
                        <a:rPr lang="en-GB" sz="1400" i="1" u="none" strike="noStrike" dirty="0">
                          <a:effectLst/>
                        </a:rPr>
                        <a:t>Domestic service</a:t>
                      </a:r>
                      <a:endParaRPr lang="en-GB" sz="1400" b="0" i="1" u="none" strike="noStrike" dirty="0">
                        <a:solidFill>
                          <a:srgbClr val="000000"/>
                        </a:solidFill>
                        <a:effectLst/>
                        <a:latin typeface="Aptos Narrow" panose="020B0004020202020204" pitchFamily="34" charset="0"/>
                      </a:endParaRPr>
                    </a:p>
                  </a:txBody>
                  <a:tcPr marL="85801" marR="85801" marT="42900" marB="42900" anchor="b"/>
                </a:tc>
                <a:tc hMerge="1">
                  <a:txBody>
                    <a:bodyPr/>
                    <a:lstStyle/>
                    <a:p>
                      <a:endParaRPr lang="en-GB"/>
                    </a:p>
                  </a:txBody>
                  <a:tcPr/>
                </a:tc>
                <a:tc>
                  <a:txBody>
                    <a:bodyPr/>
                    <a:lstStyle/>
                    <a:p>
                      <a:pPr algn="ctr" fontAlgn="b">
                        <a:buNone/>
                      </a:pPr>
                      <a:r>
                        <a:rPr lang="en-GB" sz="1400" i="1" u="none" strike="noStrike" dirty="0">
                          <a:effectLst/>
                        </a:rPr>
                        <a:t>20</a:t>
                      </a:r>
                      <a:endParaRPr lang="en-GB" sz="1400" b="0" i="1"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1"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tc>
                  <a:txBody>
                    <a:bodyPr/>
                    <a:lstStyle/>
                    <a:p>
                      <a:pPr algn="l" fontAlgn="b">
                        <a:buNone/>
                      </a:pPr>
                      <a:endParaRPr lang="en-GB" sz="1400" b="0" i="0" u="none" strike="noStrike" dirty="0">
                        <a:solidFill>
                          <a:srgbClr val="000000"/>
                        </a:solidFill>
                        <a:effectLst/>
                        <a:latin typeface="Aptos Narrow" panose="020B0004020202020204" pitchFamily="34" charset="0"/>
                      </a:endParaRPr>
                    </a:p>
                  </a:txBody>
                  <a:tcPr marL="10353" marR="10353" marT="10353" marB="0" anchor="ctr"/>
                </a:tc>
                <a:extLst>
                  <a:ext uri="{0D108BD9-81ED-4DB2-BD59-A6C34878D82A}">
                    <a16:rowId xmlns:a16="http://schemas.microsoft.com/office/drawing/2014/main" val="404012914"/>
                  </a:ext>
                </a:extLst>
              </a:tr>
            </a:tbl>
          </a:graphicData>
        </a:graphic>
      </p:graphicFrame>
    </p:spTree>
    <p:extLst>
      <p:ext uri="{BB962C8B-B14F-4D97-AF65-F5344CB8AC3E}">
        <p14:creationId xmlns:p14="http://schemas.microsoft.com/office/powerpoint/2010/main" val="1646461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408529-388B-F816-C0CB-8180BC6A73B0}"/>
              </a:ext>
            </a:extLst>
          </p:cNvPr>
          <p:cNvPicPr>
            <a:picLocks noChangeAspect="1"/>
          </p:cNvPicPr>
          <p:nvPr/>
        </p:nvPicPr>
        <p:blipFill>
          <a:blip r:embed="rId3">
            <a:extLst>
              <a:ext uri="{28A0092B-C50C-407E-A947-70E740481C1C}">
                <a14:useLocalDpi xmlns:a14="http://schemas.microsoft.com/office/drawing/2010/main" val="0"/>
              </a:ext>
            </a:extLst>
          </a:blip>
          <a:srcRect l="3063" r="7758"/>
          <a:stretch>
            <a:fillRect/>
          </a:stretch>
        </p:blipFill>
        <p:spPr>
          <a:xfrm>
            <a:off x="590762" y="364732"/>
            <a:ext cx="11008760" cy="5801914"/>
          </a:xfrm>
          <a:prstGeom prst="rect">
            <a:avLst/>
          </a:prstGeom>
        </p:spPr>
      </p:pic>
      <p:sp>
        <p:nvSpPr>
          <p:cNvPr id="2" name="TextBox 1">
            <a:extLst>
              <a:ext uri="{FF2B5EF4-FFF2-40B4-BE49-F238E27FC236}">
                <a16:creationId xmlns:a16="http://schemas.microsoft.com/office/drawing/2014/main" id="{E98753F6-28CE-728A-92EB-0EF2CF3BD3AE}"/>
              </a:ext>
            </a:extLst>
          </p:cNvPr>
          <p:cNvSpPr txBox="1"/>
          <p:nvPr/>
        </p:nvSpPr>
        <p:spPr>
          <a:xfrm>
            <a:off x="616449" y="6298058"/>
            <a:ext cx="10962526" cy="369332"/>
          </a:xfrm>
          <a:prstGeom prst="rect">
            <a:avLst/>
          </a:prstGeom>
          <a:noFill/>
        </p:spPr>
        <p:txBody>
          <a:bodyPr wrap="square" rtlCol="0">
            <a:spAutoFit/>
          </a:bodyPr>
          <a:lstStyle/>
          <a:p>
            <a:pPr algn="ctr"/>
            <a:r>
              <a:rPr lang="en-GB" dirty="0"/>
              <a:t>For more information about Earlsdon’s history, please visit </a:t>
            </a:r>
            <a:r>
              <a:rPr lang="en-GB" dirty="0">
                <a:hlinkClick r:id="rId4"/>
              </a:rPr>
              <a:t>https://earlsdonresearchgroup.org/</a:t>
            </a:r>
            <a:r>
              <a:rPr lang="en-GB" dirty="0"/>
              <a:t> </a:t>
            </a:r>
          </a:p>
        </p:txBody>
      </p:sp>
    </p:spTree>
    <p:extLst>
      <p:ext uri="{BB962C8B-B14F-4D97-AF65-F5344CB8AC3E}">
        <p14:creationId xmlns:p14="http://schemas.microsoft.com/office/powerpoint/2010/main" val="2785784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96C4C-8E14-5113-DB66-5D6A1AE51D6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638132-3D39-DA55-A9A4-53D58A488925}"/>
              </a:ext>
            </a:extLst>
          </p:cNvPr>
          <p:cNvSpPr>
            <a:spLocks noGrp="1"/>
          </p:cNvSpPr>
          <p:nvPr>
            <p:ph type="sldNum" sz="quarter" idx="12"/>
          </p:nvPr>
        </p:nvSpPr>
        <p:spPr/>
        <p:txBody>
          <a:bodyPr/>
          <a:lstStyle/>
          <a:p>
            <a:fld id="{CD17292D-9168-4F1D-8678-CDC2680D5421}" type="slidenum">
              <a:rPr lang="en-GB" smtClean="0"/>
              <a:t>20</a:t>
            </a:fld>
            <a:endParaRPr lang="en-GB"/>
          </a:p>
        </p:txBody>
      </p:sp>
      <p:pic>
        <p:nvPicPr>
          <p:cNvPr id="4" name="Picture 3" descr="A person and person at an event&#10;&#10;AI-generated content may be incorrect.">
            <a:extLst>
              <a:ext uri="{FF2B5EF4-FFF2-40B4-BE49-F238E27FC236}">
                <a16:creationId xmlns:a16="http://schemas.microsoft.com/office/drawing/2014/main" id="{F4CD95B8-94E7-BB74-12B0-42A0D80C99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180" y="1400981"/>
            <a:ext cx="4747773" cy="3705272"/>
          </a:xfrm>
          <a:prstGeom prst="rect">
            <a:avLst/>
          </a:prstGeom>
        </p:spPr>
      </p:pic>
      <p:sp>
        <p:nvSpPr>
          <p:cNvPr id="6" name="TextBox 5">
            <a:extLst>
              <a:ext uri="{FF2B5EF4-FFF2-40B4-BE49-F238E27FC236}">
                <a16:creationId xmlns:a16="http://schemas.microsoft.com/office/drawing/2014/main" id="{0CC40226-B395-2981-4DEF-B5557CF938E6}"/>
              </a:ext>
            </a:extLst>
          </p:cNvPr>
          <p:cNvSpPr txBox="1"/>
          <p:nvPr/>
        </p:nvSpPr>
        <p:spPr>
          <a:xfrm>
            <a:off x="698643" y="5515190"/>
            <a:ext cx="5106257" cy="923330"/>
          </a:xfrm>
          <a:prstGeom prst="rect">
            <a:avLst/>
          </a:prstGeom>
          <a:noFill/>
        </p:spPr>
        <p:txBody>
          <a:bodyPr wrap="square" rtlCol="0">
            <a:spAutoFit/>
          </a:bodyPr>
          <a:lstStyle/>
          <a:p>
            <a:pPr algn="ctr"/>
            <a:r>
              <a:rPr lang="en-GB" dirty="0"/>
              <a:t>Mary Montes – who researched Earlsdon’s early documents and produced many publications about the estate’s history</a:t>
            </a:r>
          </a:p>
        </p:txBody>
      </p:sp>
      <p:sp>
        <p:nvSpPr>
          <p:cNvPr id="7" name="TextBox 6">
            <a:extLst>
              <a:ext uri="{FF2B5EF4-FFF2-40B4-BE49-F238E27FC236}">
                <a16:creationId xmlns:a16="http://schemas.microsoft.com/office/drawing/2014/main" id="{894E39A8-2E54-3840-FB77-2691A3EE7B1E}"/>
              </a:ext>
            </a:extLst>
          </p:cNvPr>
          <p:cNvSpPr txBox="1"/>
          <p:nvPr/>
        </p:nvSpPr>
        <p:spPr>
          <a:xfrm>
            <a:off x="3071971" y="523982"/>
            <a:ext cx="6061752" cy="369332"/>
          </a:xfrm>
          <a:prstGeom prst="rect">
            <a:avLst/>
          </a:prstGeom>
          <a:noFill/>
        </p:spPr>
        <p:txBody>
          <a:bodyPr wrap="square" rtlCol="0">
            <a:spAutoFit/>
          </a:bodyPr>
          <a:lstStyle/>
          <a:p>
            <a:pPr algn="ctr"/>
            <a:r>
              <a:rPr lang="en-GB" dirty="0"/>
              <a:t>A Dedication </a:t>
            </a:r>
            <a:r>
              <a:rPr lang="en-GB"/>
              <a:t>to Two </a:t>
            </a:r>
            <a:r>
              <a:rPr lang="en-GB" dirty="0"/>
              <a:t>of Earlsdon’s History Pioneers</a:t>
            </a:r>
          </a:p>
        </p:txBody>
      </p:sp>
      <p:sp>
        <p:nvSpPr>
          <p:cNvPr id="10" name="TextBox 9">
            <a:extLst>
              <a:ext uri="{FF2B5EF4-FFF2-40B4-BE49-F238E27FC236}">
                <a16:creationId xmlns:a16="http://schemas.microsoft.com/office/drawing/2014/main" id="{2C177209-920E-FB61-935D-759518C3B449}"/>
              </a:ext>
            </a:extLst>
          </p:cNvPr>
          <p:cNvSpPr txBox="1"/>
          <p:nvPr/>
        </p:nvSpPr>
        <p:spPr>
          <a:xfrm>
            <a:off x="6462442" y="5494637"/>
            <a:ext cx="5229546" cy="923330"/>
          </a:xfrm>
          <a:prstGeom prst="rect">
            <a:avLst/>
          </a:prstGeom>
          <a:noFill/>
        </p:spPr>
        <p:txBody>
          <a:bodyPr wrap="square" rtlCol="0">
            <a:spAutoFit/>
          </a:bodyPr>
          <a:lstStyle/>
          <a:p>
            <a:pPr algn="ctr"/>
            <a:r>
              <a:rPr lang="en-GB" dirty="0"/>
              <a:t>Bill Dunn – who collected many of the first photographs of Earlsdon and took many of his own to document changes here over some forty years  </a:t>
            </a:r>
          </a:p>
        </p:txBody>
      </p:sp>
      <p:pic>
        <p:nvPicPr>
          <p:cNvPr id="5" name="Picture 4" descr="A group of people posing for a photo&#10;&#10;AI-generated content may be incorrect.">
            <a:extLst>
              <a:ext uri="{FF2B5EF4-FFF2-40B4-BE49-F238E27FC236}">
                <a16:creationId xmlns:a16="http://schemas.microsoft.com/office/drawing/2014/main" id="{39989416-9685-1947-6665-19CD2D0930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537157"/>
            <a:ext cx="5924764" cy="3352168"/>
          </a:xfrm>
          <a:prstGeom prst="rect">
            <a:avLst/>
          </a:prstGeom>
        </p:spPr>
      </p:pic>
    </p:spTree>
    <p:extLst>
      <p:ext uri="{BB962C8B-B14F-4D97-AF65-F5344CB8AC3E}">
        <p14:creationId xmlns:p14="http://schemas.microsoft.com/office/powerpoint/2010/main" val="37778424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11725</TotalTime>
  <Words>859</Words>
  <Application>Microsoft Office PowerPoint</Application>
  <PresentationFormat>Widescreen</PresentationFormat>
  <Paragraphs>210</Paragraphs>
  <Slides>20</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Aptos</vt:lpstr>
      <vt:lpstr>Aptos Display</vt:lpstr>
      <vt:lpstr>Aptos Narrow</vt:lpstr>
      <vt:lpstr>Arial</vt:lpstr>
      <vt:lpstr>Calibri</vt:lpstr>
      <vt:lpstr>Office Theme</vt:lpstr>
      <vt:lpstr>Custom Design</vt:lpstr>
      <vt:lpstr>Uncovering Earlsdon’s Origins &amp; Growth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Porter</dc:creator>
  <cp:lastModifiedBy>David Porter</cp:lastModifiedBy>
  <cp:revision>199</cp:revision>
  <dcterms:created xsi:type="dcterms:W3CDTF">2025-12-23T16:18:24Z</dcterms:created>
  <dcterms:modified xsi:type="dcterms:W3CDTF">2026-03-23T07:38:46Z</dcterms:modified>
</cp:coreProperties>
</file>