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305" r:id="rId2"/>
    <p:sldId id="341" r:id="rId3"/>
    <p:sldId id="321" r:id="rId4"/>
    <p:sldId id="319" r:id="rId5"/>
    <p:sldId id="323" r:id="rId6"/>
    <p:sldId id="322" r:id="rId7"/>
    <p:sldId id="337" r:id="rId8"/>
    <p:sldId id="257" r:id="rId9"/>
    <p:sldId id="258" r:id="rId10"/>
    <p:sldId id="284" r:id="rId11"/>
    <p:sldId id="317" r:id="rId12"/>
    <p:sldId id="310" r:id="rId13"/>
    <p:sldId id="307" r:id="rId14"/>
    <p:sldId id="353" r:id="rId15"/>
    <p:sldId id="325" r:id="rId16"/>
    <p:sldId id="260" r:id="rId17"/>
    <p:sldId id="261" r:id="rId18"/>
    <p:sldId id="276" r:id="rId19"/>
    <p:sldId id="331" r:id="rId20"/>
    <p:sldId id="313" r:id="rId21"/>
    <p:sldId id="298" r:id="rId22"/>
    <p:sldId id="324" r:id="rId23"/>
    <p:sldId id="312" r:id="rId24"/>
    <p:sldId id="263" r:id="rId25"/>
    <p:sldId id="262" r:id="rId26"/>
    <p:sldId id="265" r:id="rId27"/>
    <p:sldId id="264" r:id="rId28"/>
    <p:sldId id="266" r:id="rId29"/>
    <p:sldId id="267" r:id="rId30"/>
    <p:sldId id="268" r:id="rId31"/>
    <p:sldId id="336" r:id="rId32"/>
    <p:sldId id="334" r:id="rId33"/>
    <p:sldId id="335" r:id="rId34"/>
    <p:sldId id="355" r:id="rId35"/>
    <p:sldId id="277" r:id="rId36"/>
    <p:sldId id="329" r:id="rId37"/>
    <p:sldId id="339" r:id="rId38"/>
    <p:sldId id="326" r:id="rId39"/>
    <p:sldId id="327" r:id="rId40"/>
    <p:sldId id="328" r:id="rId41"/>
    <p:sldId id="340" r:id="rId42"/>
    <p:sldId id="269" r:id="rId43"/>
    <p:sldId id="273" r:id="rId44"/>
    <p:sldId id="300" r:id="rId45"/>
    <p:sldId id="354" r:id="rId46"/>
    <p:sldId id="270" r:id="rId47"/>
    <p:sldId id="299" r:id="rId48"/>
    <p:sldId id="275" r:id="rId49"/>
    <p:sldId id="302" r:id="rId50"/>
    <p:sldId id="280" r:id="rId51"/>
    <p:sldId id="309" r:id="rId52"/>
    <p:sldId id="283" r:id="rId53"/>
    <p:sldId id="296" r:id="rId54"/>
    <p:sldId id="295" r:id="rId55"/>
    <p:sldId id="274" r:id="rId56"/>
    <p:sldId id="281" r:id="rId57"/>
    <p:sldId id="285" r:id="rId58"/>
    <p:sldId id="303" r:id="rId59"/>
    <p:sldId id="304" r:id="rId60"/>
    <p:sldId id="271" r:id="rId61"/>
    <p:sldId id="278" r:id="rId62"/>
    <p:sldId id="279" r:id="rId63"/>
    <p:sldId id="316" r:id="rId64"/>
    <p:sldId id="293" r:id="rId65"/>
    <p:sldId id="286" r:id="rId66"/>
    <p:sldId id="282" r:id="rId67"/>
    <p:sldId id="294" r:id="rId68"/>
    <p:sldId id="330" r:id="rId69"/>
    <p:sldId id="290" r:id="rId70"/>
    <p:sldId id="288" r:id="rId71"/>
    <p:sldId id="287" r:id="rId72"/>
    <p:sldId id="346" r:id="rId73"/>
    <p:sldId id="311" r:id="rId74"/>
    <p:sldId id="345" r:id="rId75"/>
    <p:sldId id="347" r:id="rId76"/>
    <p:sldId id="344" r:id="rId77"/>
    <p:sldId id="342" r:id="rId78"/>
    <p:sldId id="297" r:id="rId79"/>
    <p:sldId id="349" r:id="rId80"/>
    <p:sldId id="352" r:id="rId81"/>
    <p:sldId id="350" r:id="rId82"/>
    <p:sldId id="351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9" autoAdjust="0"/>
    <p:restoredTop sz="93692" autoAdjust="0"/>
  </p:normalViewPr>
  <p:slideViewPr>
    <p:cSldViewPr>
      <p:cViewPr varScale="1">
        <p:scale>
          <a:sx n="62" d="100"/>
          <a:sy n="62" d="100"/>
        </p:scale>
        <p:origin x="816" y="184"/>
      </p:cViewPr>
      <p:guideLst>
        <p:guide orient="horz" pos="21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9C2705-7609-4233-971E-F3FAAE847202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6870C54-8573-4B5D-8542-F66E2E9D6FF1}">
      <dgm:prSet phldrT="[Text]" custT="1"/>
      <dgm:spPr/>
      <dgm:t>
        <a:bodyPr/>
        <a:lstStyle/>
        <a:p>
          <a:r>
            <a:rPr lang="en-GB" sz="2800" b="1" dirty="0" err="1"/>
            <a:t>H.Harley</a:t>
          </a:r>
          <a:endParaRPr lang="en-GB" sz="2800" b="1" dirty="0"/>
        </a:p>
      </dgm:t>
    </dgm:pt>
    <dgm:pt modelId="{BED89DA3-1243-4ED8-8DA4-65C78EC3F25F}" type="parTrans" cxnId="{8AB231A9-E024-41CB-842C-0B0EA3067D7D}">
      <dgm:prSet/>
      <dgm:spPr/>
      <dgm:t>
        <a:bodyPr/>
        <a:lstStyle/>
        <a:p>
          <a:endParaRPr lang="en-GB"/>
        </a:p>
      </dgm:t>
    </dgm:pt>
    <dgm:pt modelId="{5BB218C3-0FB1-4580-B2C3-519B417B566A}" type="sibTrans" cxnId="{8AB231A9-E024-41CB-842C-0B0EA3067D7D}">
      <dgm:prSet/>
      <dgm:spPr/>
      <dgm:t>
        <a:bodyPr/>
        <a:lstStyle/>
        <a:p>
          <a:endParaRPr lang="en-GB"/>
        </a:p>
      </dgm:t>
    </dgm:pt>
    <dgm:pt modelId="{A51AB735-3B98-4814-ADBD-8971492DF136}">
      <dgm:prSet phldrT="[Text]" custT="1"/>
      <dgm:spPr/>
      <dgm:t>
        <a:bodyPr/>
        <a:lstStyle/>
        <a:p>
          <a:r>
            <a:rPr lang="en-GB" sz="2800" b="1" dirty="0" err="1"/>
            <a:t>T.Couch</a:t>
          </a:r>
          <a:endParaRPr lang="en-GB" sz="2800" b="1" dirty="0"/>
        </a:p>
      </dgm:t>
    </dgm:pt>
    <dgm:pt modelId="{B0FD74BD-DBFF-412F-9326-1483E668CED7}" type="parTrans" cxnId="{4E4351E6-AE96-4783-A6B4-79FFF4827CDF}">
      <dgm:prSet/>
      <dgm:spPr/>
      <dgm:t>
        <a:bodyPr/>
        <a:lstStyle/>
        <a:p>
          <a:endParaRPr lang="en-GB"/>
        </a:p>
      </dgm:t>
    </dgm:pt>
    <dgm:pt modelId="{6E5EDE02-9C97-4593-968A-EF23B3C629A4}" type="sibTrans" cxnId="{4E4351E6-AE96-4783-A6B4-79FFF4827CDF}">
      <dgm:prSet/>
      <dgm:spPr/>
      <dgm:t>
        <a:bodyPr/>
        <a:lstStyle/>
        <a:p>
          <a:endParaRPr lang="en-GB"/>
        </a:p>
      </dgm:t>
    </dgm:pt>
    <dgm:pt modelId="{2D396F14-33C3-46CD-8AD7-4AFDAA38CBBE}">
      <dgm:prSet phldrT="[Text]" custT="1"/>
      <dgm:spPr/>
      <dgm:t>
        <a:bodyPr/>
        <a:lstStyle/>
        <a:p>
          <a:r>
            <a:rPr lang="en-GB" sz="2800" b="1" dirty="0" err="1"/>
            <a:t>M.Purvis</a:t>
          </a:r>
          <a:endParaRPr lang="en-GB" sz="2800" b="1" dirty="0"/>
        </a:p>
      </dgm:t>
    </dgm:pt>
    <dgm:pt modelId="{C94DDE25-ECB1-4F6B-8779-488E58461671}" type="parTrans" cxnId="{8A0938FA-005A-43AA-8B14-01AD9AF2CB1E}">
      <dgm:prSet/>
      <dgm:spPr/>
      <dgm:t>
        <a:bodyPr/>
        <a:lstStyle/>
        <a:p>
          <a:endParaRPr lang="en-GB"/>
        </a:p>
      </dgm:t>
    </dgm:pt>
    <dgm:pt modelId="{DA0C2497-E9FE-4610-BE5B-E7322384B29C}" type="sibTrans" cxnId="{8A0938FA-005A-43AA-8B14-01AD9AF2CB1E}">
      <dgm:prSet/>
      <dgm:spPr/>
      <dgm:t>
        <a:bodyPr/>
        <a:lstStyle/>
        <a:p>
          <a:endParaRPr lang="en-GB"/>
        </a:p>
      </dgm:t>
    </dgm:pt>
    <dgm:pt modelId="{AC70998D-295E-43A9-985F-6D5811A0C380}">
      <dgm:prSet phldrT="[Text]" custT="1"/>
      <dgm:spPr/>
      <dgm:t>
        <a:bodyPr/>
        <a:lstStyle/>
        <a:p>
          <a:r>
            <a:rPr lang="en-GB" sz="2800" b="1" dirty="0" err="1"/>
            <a:t>L.Harley</a:t>
          </a:r>
          <a:endParaRPr lang="en-GB" sz="2800" b="1" dirty="0"/>
        </a:p>
      </dgm:t>
    </dgm:pt>
    <dgm:pt modelId="{EA7C9940-D795-4D98-A9F6-D809478F9CCE}" type="parTrans" cxnId="{50C5B0AE-98B1-47CD-990F-68F986FB07FD}">
      <dgm:prSet/>
      <dgm:spPr/>
      <dgm:t>
        <a:bodyPr/>
        <a:lstStyle/>
        <a:p>
          <a:endParaRPr lang="en-GB"/>
        </a:p>
      </dgm:t>
    </dgm:pt>
    <dgm:pt modelId="{6376C116-90AB-4479-8034-3352F9D3BC91}" type="sibTrans" cxnId="{50C5B0AE-98B1-47CD-990F-68F986FB07FD}">
      <dgm:prSet/>
      <dgm:spPr/>
      <dgm:t>
        <a:bodyPr/>
        <a:lstStyle/>
        <a:p>
          <a:endParaRPr lang="en-GB"/>
        </a:p>
      </dgm:t>
    </dgm:pt>
    <dgm:pt modelId="{D02A5538-0DFB-44F8-A37A-71702637E714}">
      <dgm:prSet phldrT="[Text]" custT="1"/>
      <dgm:spPr/>
      <dgm:t>
        <a:bodyPr/>
        <a:lstStyle/>
        <a:p>
          <a:r>
            <a:rPr lang="en-GB" sz="2800" b="1" dirty="0" err="1"/>
            <a:t>G.S.Hill</a:t>
          </a:r>
          <a:endParaRPr lang="en-GB" sz="2800" b="1" dirty="0"/>
        </a:p>
      </dgm:t>
    </dgm:pt>
    <dgm:pt modelId="{19481821-3B30-4255-A60E-D76B75E78C8C}" type="parTrans" cxnId="{50FDE404-081B-48EE-84B7-6B714112404A}">
      <dgm:prSet/>
      <dgm:spPr/>
      <dgm:t>
        <a:bodyPr/>
        <a:lstStyle/>
        <a:p>
          <a:endParaRPr lang="en-GB"/>
        </a:p>
      </dgm:t>
    </dgm:pt>
    <dgm:pt modelId="{C088C515-3100-40F7-8CE2-04B65218A29E}" type="sibTrans" cxnId="{50FDE404-081B-48EE-84B7-6B714112404A}">
      <dgm:prSet/>
      <dgm:spPr/>
      <dgm:t>
        <a:bodyPr/>
        <a:lstStyle/>
        <a:p>
          <a:endParaRPr lang="en-GB"/>
        </a:p>
      </dgm:t>
    </dgm:pt>
    <dgm:pt modelId="{84E902FB-9CE4-4D83-9F30-2EFC16DBDF2B}" type="pres">
      <dgm:prSet presAssocID="{659C2705-7609-4233-971E-F3FAAE847202}" presName="cycle" presStyleCnt="0">
        <dgm:presLayoutVars>
          <dgm:dir/>
          <dgm:resizeHandles val="exact"/>
        </dgm:presLayoutVars>
      </dgm:prSet>
      <dgm:spPr/>
    </dgm:pt>
    <dgm:pt modelId="{1B952CB8-8181-4B69-8337-F73CCBAFAC3B}" type="pres">
      <dgm:prSet presAssocID="{B6870C54-8573-4B5D-8542-F66E2E9D6FF1}" presName="dummy" presStyleCnt="0"/>
      <dgm:spPr/>
    </dgm:pt>
    <dgm:pt modelId="{B7017ACD-40C9-4286-95D5-1B900C12366F}" type="pres">
      <dgm:prSet presAssocID="{B6870C54-8573-4B5D-8542-F66E2E9D6FF1}" presName="node" presStyleLbl="revTx" presStyleIdx="0" presStyleCnt="5" custScaleX="177501" custScaleY="75227">
        <dgm:presLayoutVars>
          <dgm:bulletEnabled val="1"/>
        </dgm:presLayoutVars>
      </dgm:prSet>
      <dgm:spPr/>
    </dgm:pt>
    <dgm:pt modelId="{E9807417-C2BF-43C9-9476-8813B3CBD50E}" type="pres">
      <dgm:prSet presAssocID="{5BB218C3-0FB1-4580-B2C3-519B417B566A}" presName="sibTrans" presStyleLbl="node1" presStyleIdx="0" presStyleCnt="5"/>
      <dgm:spPr/>
    </dgm:pt>
    <dgm:pt modelId="{75E4CC7B-9A6D-4702-B2DA-57B0625C0225}" type="pres">
      <dgm:prSet presAssocID="{A51AB735-3B98-4814-ADBD-8971492DF136}" presName="dummy" presStyleCnt="0"/>
      <dgm:spPr/>
    </dgm:pt>
    <dgm:pt modelId="{75995844-B1A2-4219-9C93-E1FADDEA5063}" type="pres">
      <dgm:prSet presAssocID="{A51AB735-3B98-4814-ADBD-8971492DF136}" presName="node" presStyleLbl="revTx" presStyleIdx="1" presStyleCnt="5" custScaleX="146637">
        <dgm:presLayoutVars>
          <dgm:bulletEnabled val="1"/>
        </dgm:presLayoutVars>
      </dgm:prSet>
      <dgm:spPr/>
    </dgm:pt>
    <dgm:pt modelId="{27093EFC-5294-45A9-A630-A7D5731B6B66}" type="pres">
      <dgm:prSet presAssocID="{6E5EDE02-9C97-4593-968A-EF23B3C629A4}" presName="sibTrans" presStyleLbl="node1" presStyleIdx="1" presStyleCnt="5"/>
      <dgm:spPr/>
    </dgm:pt>
    <dgm:pt modelId="{A484929A-65B6-444E-A9FB-2901BBE5D173}" type="pres">
      <dgm:prSet presAssocID="{2D396F14-33C3-46CD-8AD7-4AFDAA38CBBE}" presName="dummy" presStyleCnt="0"/>
      <dgm:spPr/>
    </dgm:pt>
    <dgm:pt modelId="{48192BFC-4C3C-4533-B915-D8C3F89ED391}" type="pres">
      <dgm:prSet presAssocID="{2D396F14-33C3-46CD-8AD7-4AFDAA38CBBE}" presName="node" presStyleLbl="revTx" presStyleIdx="2" presStyleCnt="5" custScaleX="177744" custScaleY="72677">
        <dgm:presLayoutVars>
          <dgm:bulletEnabled val="1"/>
        </dgm:presLayoutVars>
      </dgm:prSet>
      <dgm:spPr/>
    </dgm:pt>
    <dgm:pt modelId="{E348465A-6FFE-4E72-B83A-EF0037A6DF9C}" type="pres">
      <dgm:prSet presAssocID="{DA0C2497-E9FE-4610-BE5B-E7322384B29C}" presName="sibTrans" presStyleLbl="node1" presStyleIdx="2" presStyleCnt="5"/>
      <dgm:spPr/>
    </dgm:pt>
    <dgm:pt modelId="{8A9AD318-5CAB-4213-B101-B06D97703F72}" type="pres">
      <dgm:prSet presAssocID="{AC70998D-295E-43A9-985F-6D5811A0C380}" presName="dummy" presStyleCnt="0"/>
      <dgm:spPr/>
    </dgm:pt>
    <dgm:pt modelId="{E825281D-7303-47D3-8A0C-AC481652C34F}" type="pres">
      <dgm:prSet presAssocID="{AC70998D-295E-43A9-985F-6D5811A0C380}" presName="node" presStyleLbl="revTx" presStyleIdx="3" presStyleCnt="5" custScaleX="134057">
        <dgm:presLayoutVars>
          <dgm:bulletEnabled val="1"/>
        </dgm:presLayoutVars>
      </dgm:prSet>
      <dgm:spPr/>
    </dgm:pt>
    <dgm:pt modelId="{C1EE0602-CBA1-4E59-83A1-82895A7A66B8}" type="pres">
      <dgm:prSet presAssocID="{6376C116-90AB-4479-8034-3352F9D3BC91}" presName="sibTrans" presStyleLbl="node1" presStyleIdx="3" presStyleCnt="5"/>
      <dgm:spPr/>
    </dgm:pt>
    <dgm:pt modelId="{6828C714-5B7A-4C47-A10D-309A1D11DDD9}" type="pres">
      <dgm:prSet presAssocID="{D02A5538-0DFB-44F8-A37A-71702637E714}" presName="dummy" presStyleCnt="0"/>
      <dgm:spPr/>
    </dgm:pt>
    <dgm:pt modelId="{CDE59483-CD99-46D8-BBD8-9CB7D31CD80F}" type="pres">
      <dgm:prSet presAssocID="{D02A5538-0DFB-44F8-A37A-71702637E714}" presName="node" presStyleLbl="revTx" presStyleIdx="4" presStyleCnt="5" custScaleX="111902" custScaleY="63151">
        <dgm:presLayoutVars>
          <dgm:bulletEnabled val="1"/>
        </dgm:presLayoutVars>
      </dgm:prSet>
      <dgm:spPr/>
    </dgm:pt>
    <dgm:pt modelId="{E37CA2C0-A85E-4B96-91D6-D06453CE28A9}" type="pres">
      <dgm:prSet presAssocID="{C088C515-3100-40F7-8CE2-04B65218A29E}" presName="sibTrans" presStyleLbl="node1" presStyleIdx="4" presStyleCnt="5"/>
      <dgm:spPr/>
    </dgm:pt>
  </dgm:ptLst>
  <dgm:cxnLst>
    <dgm:cxn modelId="{50FDE404-081B-48EE-84B7-6B714112404A}" srcId="{659C2705-7609-4233-971E-F3FAAE847202}" destId="{D02A5538-0DFB-44F8-A37A-71702637E714}" srcOrd="4" destOrd="0" parTransId="{19481821-3B30-4255-A60E-D76B75E78C8C}" sibTransId="{C088C515-3100-40F7-8CE2-04B65218A29E}"/>
    <dgm:cxn modelId="{813CAC0C-4161-4E57-A270-F040ABAD3B31}" type="presOf" srcId="{A51AB735-3B98-4814-ADBD-8971492DF136}" destId="{75995844-B1A2-4219-9C93-E1FADDEA5063}" srcOrd="0" destOrd="0" presId="urn:microsoft.com/office/officeart/2005/8/layout/cycle1"/>
    <dgm:cxn modelId="{FF4AA114-05B4-4776-8024-256E8297A69E}" type="presOf" srcId="{AC70998D-295E-43A9-985F-6D5811A0C380}" destId="{E825281D-7303-47D3-8A0C-AC481652C34F}" srcOrd="0" destOrd="0" presId="urn:microsoft.com/office/officeart/2005/8/layout/cycle1"/>
    <dgm:cxn modelId="{3C876C39-8A3A-40C2-8C76-F283CA1DDC75}" type="presOf" srcId="{6E5EDE02-9C97-4593-968A-EF23B3C629A4}" destId="{27093EFC-5294-45A9-A630-A7D5731B6B66}" srcOrd="0" destOrd="0" presId="urn:microsoft.com/office/officeart/2005/8/layout/cycle1"/>
    <dgm:cxn modelId="{D60FD360-FA3A-43C7-9D9E-61E994B8C9EE}" type="presOf" srcId="{D02A5538-0DFB-44F8-A37A-71702637E714}" destId="{CDE59483-CD99-46D8-BBD8-9CB7D31CD80F}" srcOrd="0" destOrd="0" presId="urn:microsoft.com/office/officeart/2005/8/layout/cycle1"/>
    <dgm:cxn modelId="{E8A90C63-A7BD-41E0-BA94-E0D6ED423B3E}" type="presOf" srcId="{6376C116-90AB-4479-8034-3352F9D3BC91}" destId="{C1EE0602-CBA1-4E59-83A1-82895A7A66B8}" srcOrd="0" destOrd="0" presId="urn:microsoft.com/office/officeart/2005/8/layout/cycle1"/>
    <dgm:cxn modelId="{B7477664-E0E2-4397-BEED-431CDB46D33B}" type="presOf" srcId="{B6870C54-8573-4B5D-8542-F66E2E9D6FF1}" destId="{B7017ACD-40C9-4286-95D5-1B900C12366F}" srcOrd="0" destOrd="0" presId="urn:microsoft.com/office/officeart/2005/8/layout/cycle1"/>
    <dgm:cxn modelId="{272C2B76-637E-43F3-912D-BB9EB1CD6B59}" type="presOf" srcId="{DA0C2497-E9FE-4610-BE5B-E7322384B29C}" destId="{E348465A-6FFE-4E72-B83A-EF0037A6DF9C}" srcOrd="0" destOrd="0" presId="urn:microsoft.com/office/officeart/2005/8/layout/cycle1"/>
    <dgm:cxn modelId="{0CC76284-58D3-4125-98CC-BF9AA21C42E9}" type="presOf" srcId="{5BB218C3-0FB1-4580-B2C3-519B417B566A}" destId="{E9807417-C2BF-43C9-9476-8813B3CBD50E}" srcOrd="0" destOrd="0" presId="urn:microsoft.com/office/officeart/2005/8/layout/cycle1"/>
    <dgm:cxn modelId="{5949A087-2FB5-42C5-B4A8-3016AEEAAE82}" type="presOf" srcId="{659C2705-7609-4233-971E-F3FAAE847202}" destId="{84E902FB-9CE4-4D83-9F30-2EFC16DBDF2B}" srcOrd="0" destOrd="0" presId="urn:microsoft.com/office/officeart/2005/8/layout/cycle1"/>
    <dgm:cxn modelId="{8AB231A9-E024-41CB-842C-0B0EA3067D7D}" srcId="{659C2705-7609-4233-971E-F3FAAE847202}" destId="{B6870C54-8573-4B5D-8542-F66E2E9D6FF1}" srcOrd="0" destOrd="0" parTransId="{BED89DA3-1243-4ED8-8DA4-65C78EC3F25F}" sibTransId="{5BB218C3-0FB1-4580-B2C3-519B417B566A}"/>
    <dgm:cxn modelId="{50C5B0AE-98B1-47CD-990F-68F986FB07FD}" srcId="{659C2705-7609-4233-971E-F3FAAE847202}" destId="{AC70998D-295E-43A9-985F-6D5811A0C380}" srcOrd="3" destOrd="0" parTransId="{EA7C9940-D795-4D98-A9F6-D809478F9CCE}" sibTransId="{6376C116-90AB-4479-8034-3352F9D3BC91}"/>
    <dgm:cxn modelId="{14E13FCE-2581-4E62-9CFF-47CB46B7A259}" type="presOf" srcId="{C088C515-3100-40F7-8CE2-04B65218A29E}" destId="{E37CA2C0-A85E-4B96-91D6-D06453CE28A9}" srcOrd="0" destOrd="0" presId="urn:microsoft.com/office/officeart/2005/8/layout/cycle1"/>
    <dgm:cxn modelId="{4E4351E6-AE96-4783-A6B4-79FFF4827CDF}" srcId="{659C2705-7609-4233-971E-F3FAAE847202}" destId="{A51AB735-3B98-4814-ADBD-8971492DF136}" srcOrd="1" destOrd="0" parTransId="{B0FD74BD-DBFF-412F-9326-1483E668CED7}" sibTransId="{6E5EDE02-9C97-4593-968A-EF23B3C629A4}"/>
    <dgm:cxn modelId="{08D012F0-1189-4A5B-A4C8-DB924011E467}" type="presOf" srcId="{2D396F14-33C3-46CD-8AD7-4AFDAA38CBBE}" destId="{48192BFC-4C3C-4533-B915-D8C3F89ED391}" srcOrd="0" destOrd="0" presId="urn:microsoft.com/office/officeart/2005/8/layout/cycle1"/>
    <dgm:cxn modelId="{8A0938FA-005A-43AA-8B14-01AD9AF2CB1E}" srcId="{659C2705-7609-4233-971E-F3FAAE847202}" destId="{2D396F14-33C3-46CD-8AD7-4AFDAA38CBBE}" srcOrd="2" destOrd="0" parTransId="{C94DDE25-ECB1-4F6B-8779-488E58461671}" sibTransId="{DA0C2497-E9FE-4610-BE5B-E7322384B29C}"/>
    <dgm:cxn modelId="{4BFF67AA-687A-4414-A818-9FC6C09CB17D}" type="presParOf" srcId="{84E902FB-9CE4-4D83-9F30-2EFC16DBDF2B}" destId="{1B952CB8-8181-4B69-8337-F73CCBAFAC3B}" srcOrd="0" destOrd="0" presId="urn:microsoft.com/office/officeart/2005/8/layout/cycle1"/>
    <dgm:cxn modelId="{D6393EB1-1214-4F8D-81A0-E94ACE0E98B1}" type="presParOf" srcId="{84E902FB-9CE4-4D83-9F30-2EFC16DBDF2B}" destId="{B7017ACD-40C9-4286-95D5-1B900C12366F}" srcOrd="1" destOrd="0" presId="urn:microsoft.com/office/officeart/2005/8/layout/cycle1"/>
    <dgm:cxn modelId="{5D16951E-4FE7-4199-89E4-EDFEE6BB32CB}" type="presParOf" srcId="{84E902FB-9CE4-4D83-9F30-2EFC16DBDF2B}" destId="{E9807417-C2BF-43C9-9476-8813B3CBD50E}" srcOrd="2" destOrd="0" presId="urn:microsoft.com/office/officeart/2005/8/layout/cycle1"/>
    <dgm:cxn modelId="{466BC74A-94F4-46ED-8606-82EDE72F65CD}" type="presParOf" srcId="{84E902FB-9CE4-4D83-9F30-2EFC16DBDF2B}" destId="{75E4CC7B-9A6D-4702-B2DA-57B0625C0225}" srcOrd="3" destOrd="0" presId="urn:microsoft.com/office/officeart/2005/8/layout/cycle1"/>
    <dgm:cxn modelId="{04722E66-D7F5-4F36-915E-492530A2B4F4}" type="presParOf" srcId="{84E902FB-9CE4-4D83-9F30-2EFC16DBDF2B}" destId="{75995844-B1A2-4219-9C93-E1FADDEA5063}" srcOrd="4" destOrd="0" presId="urn:microsoft.com/office/officeart/2005/8/layout/cycle1"/>
    <dgm:cxn modelId="{FEB0EF3E-9310-4C9F-946B-B67E6AFC91C4}" type="presParOf" srcId="{84E902FB-9CE4-4D83-9F30-2EFC16DBDF2B}" destId="{27093EFC-5294-45A9-A630-A7D5731B6B66}" srcOrd="5" destOrd="0" presId="urn:microsoft.com/office/officeart/2005/8/layout/cycle1"/>
    <dgm:cxn modelId="{A91036F4-F7A2-45A2-95A8-5AD430F50B16}" type="presParOf" srcId="{84E902FB-9CE4-4D83-9F30-2EFC16DBDF2B}" destId="{A484929A-65B6-444E-A9FB-2901BBE5D173}" srcOrd="6" destOrd="0" presId="urn:microsoft.com/office/officeart/2005/8/layout/cycle1"/>
    <dgm:cxn modelId="{91180F12-E6D0-4D9B-B40C-139D0ECEADCE}" type="presParOf" srcId="{84E902FB-9CE4-4D83-9F30-2EFC16DBDF2B}" destId="{48192BFC-4C3C-4533-B915-D8C3F89ED391}" srcOrd="7" destOrd="0" presId="urn:microsoft.com/office/officeart/2005/8/layout/cycle1"/>
    <dgm:cxn modelId="{F40B294F-1D09-484F-879E-059040F2113A}" type="presParOf" srcId="{84E902FB-9CE4-4D83-9F30-2EFC16DBDF2B}" destId="{E348465A-6FFE-4E72-B83A-EF0037A6DF9C}" srcOrd="8" destOrd="0" presId="urn:microsoft.com/office/officeart/2005/8/layout/cycle1"/>
    <dgm:cxn modelId="{A0D3309E-F91B-42A2-9FFA-019173001799}" type="presParOf" srcId="{84E902FB-9CE4-4D83-9F30-2EFC16DBDF2B}" destId="{8A9AD318-5CAB-4213-B101-B06D97703F72}" srcOrd="9" destOrd="0" presId="urn:microsoft.com/office/officeart/2005/8/layout/cycle1"/>
    <dgm:cxn modelId="{997823C0-21BD-4171-87A4-9149AD5A4F51}" type="presParOf" srcId="{84E902FB-9CE4-4D83-9F30-2EFC16DBDF2B}" destId="{E825281D-7303-47D3-8A0C-AC481652C34F}" srcOrd="10" destOrd="0" presId="urn:microsoft.com/office/officeart/2005/8/layout/cycle1"/>
    <dgm:cxn modelId="{64F75803-B6C3-4557-B9D7-B4CDC5AC7010}" type="presParOf" srcId="{84E902FB-9CE4-4D83-9F30-2EFC16DBDF2B}" destId="{C1EE0602-CBA1-4E59-83A1-82895A7A66B8}" srcOrd="11" destOrd="0" presId="urn:microsoft.com/office/officeart/2005/8/layout/cycle1"/>
    <dgm:cxn modelId="{070DB70D-799A-42BB-83DE-46757B77B0CD}" type="presParOf" srcId="{84E902FB-9CE4-4D83-9F30-2EFC16DBDF2B}" destId="{6828C714-5B7A-4C47-A10D-309A1D11DDD9}" srcOrd="12" destOrd="0" presId="urn:microsoft.com/office/officeart/2005/8/layout/cycle1"/>
    <dgm:cxn modelId="{13782364-CD2D-4CC7-BA03-DCD7E0504CBA}" type="presParOf" srcId="{84E902FB-9CE4-4D83-9F30-2EFC16DBDF2B}" destId="{CDE59483-CD99-46D8-BBD8-9CB7D31CD80F}" srcOrd="13" destOrd="0" presId="urn:microsoft.com/office/officeart/2005/8/layout/cycle1"/>
    <dgm:cxn modelId="{C8E2F87F-9EA3-4D7A-96BA-44683D8E4ECC}" type="presParOf" srcId="{84E902FB-9CE4-4D83-9F30-2EFC16DBDF2B}" destId="{E37CA2C0-A85E-4B96-91D6-D06453CE28A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17ACD-40C9-4286-95D5-1B900C12366F}">
      <dsp:nvSpPr>
        <dsp:cNvPr id="0" name=""/>
        <dsp:cNvSpPr/>
      </dsp:nvSpPr>
      <dsp:spPr>
        <a:xfrm>
          <a:off x="4181400" y="249057"/>
          <a:ext cx="1986436" cy="84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H.Harley</a:t>
          </a:r>
          <a:endParaRPr lang="en-GB" sz="2800" b="1" kern="1200" dirty="0"/>
        </a:p>
      </dsp:txBody>
      <dsp:txXfrm>
        <a:off x="4181400" y="249057"/>
        <a:ext cx="1986436" cy="841875"/>
      </dsp:txXfrm>
    </dsp:sp>
    <dsp:sp modelId="{E9807417-C2BF-43C9-9476-8813B3CBD50E}">
      <dsp:nvSpPr>
        <dsp:cNvPr id="0" name=""/>
        <dsp:cNvSpPr/>
      </dsp:nvSpPr>
      <dsp:spPr>
        <a:xfrm>
          <a:off x="1980240" y="77790"/>
          <a:ext cx="4198726" cy="4198726"/>
        </a:xfrm>
        <a:prstGeom prst="circularArrow">
          <a:avLst>
            <a:gd name="adj1" fmla="val 5197"/>
            <a:gd name="adj2" fmla="val 335716"/>
            <a:gd name="adj3" fmla="val 21294043"/>
            <a:gd name="adj4" fmla="val 19460016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995844-B1A2-4219-9C93-E1FADDEA5063}">
      <dsp:nvSpPr>
        <dsp:cNvPr id="0" name=""/>
        <dsp:cNvSpPr/>
      </dsp:nvSpPr>
      <dsp:spPr>
        <a:xfrm>
          <a:off x="5030858" y="2193280"/>
          <a:ext cx="1641033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T.Couch</a:t>
          </a:r>
          <a:endParaRPr lang="en-GB" sz="2800" b="1" kern="1200" dirty="0"/>
        </a:p>
      </dsp:txBody>
      <dsp:txXfrm>
        <a:off x="5030858" y="2193280"/>
        <a:ext cx="1641033" cy="1119113"/>
      </dsp:txXfrm>
    </dsp:sp>
    <dsp:sp modelId="{27093EFC-5294-45A9-A630-A7D5731B6B66}">
      <dsp:nvSpPr>
        <dsp:cNvPr id="0" name=""/>
        <dsp:cNvSpPr/>
      </dsp:nvSpPr>
      <dsp:spPr>
        <a:xfrm>
          <a:off x="1980240" y="77790"/>
          <a:ext cx="4198726" cy="4198726"/>
        </a:xfrm>
        <a:prstGeom prst="circularArrow">
          <a:avLst>
            <a:gd name="adj1" fmla="val 5197"/>
            <a:gd name="adj2" fmla="val 335716"/>
            <a:gd name="adj3" fmla="val 3128234"/>
            <a:gd name="adj4" fmla="val 2252670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192BFC-4C3C-4533-B915-D8C3F89ED391}">
      <dsp:nvSpPr>
        <dsp:cNvPr id="0" name=""/>
        <dsp:cNvSpPr/>
      </dsp:nvSpPr>
      <dsp:spPr>
        <a:xfrm>
          <a:off x="3085025" y="3633435"/>
          <a:ext cx="1989156" cy="813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M.Purvis</a:t>
          </a:r>
          <a:endParaRPr lang="en-GB" sz="2800" b="1" kern="1200" dirty="0"/>
        </a:p>
      </dsp:txBody>
      <dsp:txXfrm>
        <a:off x="3085025" y="3633435"/>
        <a:ext cx="1989156" cy="813337"/>
      </dsp:txXfrm>
    </dsp:sp>
    <dsp:sp modelId="{E348465A-6FFE-4E72-B83A-EF0037A6DF9C}">
      <dsp:nvSpPr>
        <dsp:cNvPr id="0" name=""/>
        <dsp:cNvSpPr/>
      </dsp:nvSpPr>
      <dsp:spPr>
        <a:xfrm>
          <a:off x="1980240" y="77790"/>
          <a:ext cx="4198726" cy="4198726"/>
        </a:xfrm>
        <a:prstGeom prst="circularArrow">
          <a:avLst>
            <a:gd name="adj1" fmla="val 5197"/>
            <a:gd name="adj2" fmla="val 335716"/>
            <a:gd name="adj3" fmla="val 8211614"/>
            <a:gd name="adj4" fmla="val 7336049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5281D-7303-47D3-8A0C-AC481652C34F}">
      <dsp:nvSpPr>
        <dsp:cNvPr id="0" name=""/>
        <dsp:cNvSpPr/>
      </dsp:nvSpPr>
      <dsp:spPr>
        <a:xfrm>
          <a:off x="1557708" y="2193280"/>
          <a:ext cx="1500249" cy="1119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L.Harley</a:t>
          </a:r>
          <a:endParaRPr lang="en-GB" sz="2800" b="1" kern="1200" dirty="0"/>
        </a:p>
      </dsp:txBody>
      <dsp:txXfrm>
        <a:off x="1557708" y="2193280"/>
        <a:ext cx="1500249" cy="1119113"/>
      </dsp:txXfrm>
    </dsp:sp>
    <dsp:sp modelId="{C1EE0602-CBA1-4E59-83A1-82895A7A66B8}">
      <dsp:nvSpPr>
        <dsp:cNvPr id="0" name=""/>
        <dsp:cNvSpPr/>
      </dsp:nvSpPr>
      <dsp:spPr>
        <a:xfrm>
          <a:off x="1980240" y="77790"/>
          <a:ext cx="4198726" cy="4198726"/>
        </a:xfrm>
        <a:prstGeom prst="circularArrow">
          <a:avLst>
            <a:gd name="adj1" fmla="val 5197"/>
            <a:gd name="adj2" fmla="val 335716"/>
            <a:gd name="adj3" fmla="val 12760345"/>
            <a:gd name="adj4" fmla="val 10770240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59483-CD99-46D8-BBD8-9CB7D31CD80F}">
      <dsp:nvSpPr>
        <dsp:cNvPr id="0" name=""/>
        <dsp:cNvSpPr/>
      </dsp:nvSpPr>
      <dsp:spPr>
        <a:xfrm>
          <a:off x="2358434" y="316629"/>
          <a:ext cx="1252309" cy="706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G.S.Hill</a:t>
          </a:r>
          <a:endParaRPr lang="en-GB" sz="2800" b="1" kern="1200" dirty="0"/>
        </a:p>
      </dsp:txBody>
      <dsp:txXfrm>
        <a:off x="2358434" y="316629"/>
        <a:ext cx="1252309" cy="706731"/>
      </dsp:txXfrm>
    </dsp:sp>
    <dsp:sp modelId="{E37CA2C0-A85E-4B96-91D6-D06453CE28A9}">
      <dsp:nvSpPr>
        <dsp:cNvPr id="0" name=""/>
        <dsp:cNvSpPr/>
      </dsp:nvSpPr>
      <dsp:spPr>
        <a:xfrm>
          <a:off x="1980240" y="77790"/>
          <a:ext cx="4198726" cy="4198726"/>
        </a:xfrm>
        <a:prstGeom prst="circularArrow">
          <a:avLst>
            <a:gd name="adj1" fmla="val 5197"/>
            <a:gd name="adj2" fmla="val 335716"/>
            <a:gd name="adj3" fmla="val 16052224"/>
            <a:gd name="adj4" fmla="val 15325397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91310-B6E8-4897-9590-636903C94C67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7BF4C-BED8-43E4-BC6F-9FF1DB710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30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7BF4C-BED8-43E4-BC6F-9FF1DB710BB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994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7BF4C-BED8-43E4-BC6F-9FF1DB710BB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725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7BF4C-BED8-43E4-BC6F-9FF1DB710BB0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325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37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7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8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47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67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1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40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40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1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33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43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4FF14-8CA0-4767-BBEE-227F0877A9B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A84E9-5603-44D8-966B-3F61E4B87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08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645024"/>
            <a:ext cx="6696744" cy="3024336"/>
          </a:xfrm>
        </p:spPr>
        <p:txBody>
          <a:bodyPr>
            <a:noAutofit/>
          </a:bodyPr>
          <a:lstStyle/>
          <a:p>
            <a:r>
              <a:rPr lang="en-GB" sz="4000" b="1" dirty="0"/>
              <a:t>The development of </a:t>
            </a:r>
            <a:r>
              <a:rPr lang="en-GB" sz="4000" b="1" dirty="0" err="1"/>
              <a:t>Earlsdon’s</a:t>
            </a:r>
            <a:r>
              <a:rPr lang="en-GB" sz="4000" b="1" dirty="0"/>
              <a:t> Avenues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3" y="1268760"/>
            <a:ext cx="2448272" cy="115212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813690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4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GB" b="1" dirty="0"/>
              <a:t>Tithe Map of 1847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8623035" cy="5256584"/>
          </a:xfrm>
        </p:spPr>
      </p:pic>
    </p:spTree>
    <p:extLst>
      <p:ext uri="{BB962C8B-B14F-4D97-AF65-F5344CB8AC3E}">
        <p14:creationId xmlns:p14="http://schemas.microsoft.com/office/powerpoint/2010/main" val="281740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These fields became </a:t>
            </a:r>
            <a:r>
              <a:rPr lang="en-GB" b="1" dirty="0" err="1"/>
              <a:t>Earlsdon</a:t>
            </a:r>
            <a:r>
              <a:rPr lang="en-GB" b="1" dirty="0"/>
              <a:t> 8 Streets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7200800" cy="5091496"/>
          </a:xfrm>
        </p:spPr>
      </p:pic>
    </p:spTree>
    <p:extLst>
      <p:ext uri="{BB962C8B-B14F-4D97-AF65-F5344CB8AC3E}">
        <p14:creationId xmlns:p14="http://schemas.microsoft.com/office/powerpoint/2010/main" val="379541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b="1" dirty="0"/>
              <a:t>Owned by William Pickering 1847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/>
          <a:lstStyle/>
          <a:p>
            <a:pPr marL="800100" lvl="2" indent="0">
              <a:buNone/>
            </a:pPr>
            <a:endParaRPr lang="en-GB" sz="2800" b="1" dirty="0"/>
          </a:p>
          <a:p>
            <a:pPr marL="800100" lvl="2" indent="0">
              <a:buNone/>
            </a:pPr>
            <a:r>
              <a:rPr lang="en-GB" sz="2800" b="1" dirty="0"/>
              <a:t> 247	Big Ground			meadow</a:t>
            </a:r>
          </a:p>
          <a:p>
            <a:pPr marL="400050" lvl="1" indent="0">
              <a:buNone/>
            </a:pPr>
            <a:r>
              <a:rPr lang="en-GB" b="1" dirty="0"/>
              <a:t>	248	Barn Close			arable</a:t>
            </a:r>
          </a:p>
          <a:p>
            <a:pPr marL="400050" lvl="1" indent="0">
              <a:buNone/>
            </a:pPr>
            <a:r>
              <a:rPr lang="en-GB" b="1" dirty="0"/>
              <a:t>      251				house, outbuildings</a:t>
            </a:r>
          </a:p>
          <a:p>
            <a:pPr marL="400050" lvl="1" indent="0">
              <a:buNone/>
            </a:pPr>
            <a:r>
              <a:rPr lang="en-GB" b="1" dirty="0"/>
              <a:t>					yard and garden</a:t>
            </a:r>
          </a:p>
          <a:p>
            <a:pPr marL="400050" lvl="1" indent="0">
              <a:buNone/>
            </a:pPr>
            <a:r>
              <a:rPr lang="en-GB" b="1" dirty="0"/>
              <a:t>	252	Home Close			arable</a:t>
            </a:r>
          </a:p>
          <a:p>
            <a:pPr marL="400050" lvl="1" indent="0">
              <a:buNone/>
            </a:pPr>
            <a:r>
              <a:rPr lang="en-GB" b="1" dirty="0"/>
              <a:t>	253	The Slang			pasture</a:t>
            </a:r>
          </a:p>
          <a:p>
            <a:pPr marL="400050" lvl="1" indent="0">
              <a:buNone/>
            </a:pPr>
            <a:r>
              <a:rPr lang="en-GB" b="1" dirty="0"/>
              <a:t>	254	</a:t>
            </a:r>
            <a:r>
              <a:rPr lang="en-GB" b="1" dirty="0" err="1"/>
              <a:t>Elsdon</a:t>
            </a:r>
            <a:r>
              <a:rPr lang="en-GB" b="1" dirty="0"/>
              <a:t> Lane Close		meadow</a:t>
            </a:r>
          </a:p>
          <a:p>
            <a:pPr marL="400050" lvl="1" indent="0">
              <a:buNone/>
            </a:pPr>
            <a:r>
              <a:rPr lang="en-GB" b="1" dirty="0"/>
              <a:t>	255	Far Close			pasture</a:t>
            </a:r>
          </a:p>
        </p:txBody>
      </p:sp>
    </p:spTree>
    <p:extLst>
      <p:ext uri="{BB962C8B-B14F-4D97-AF65-F5344CB8AC3E}">
        <p14:creationId xmlns:p14="http://schemas.microsoft.com/office/powerpoint/2010/main" val="237672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780928"/>
            <a:ext cx="2160240" cy="172819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8100171" cy="5836853"/>
          </a:xfrm>
        </p:spPr>
      </p:pic>
    </p:spTree>
    <p:extLst>
      <p:ext uri="{BB962C8B-B14F-4D97-AF65-F5344CB8AC3E}">
        <p14:creationId xmlns:p14="http://schemas.microsoft.com/office/powerpoint/2010/main" val="39133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By 1860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99" y="1358786"/>
            <a:ext cx="6387745" cy="5166558"/>
          </a:xfrm>
        </p:spPr>
      </p:pic>
    </p:spTree>
    <p:extLst>
      <p:ext uri="{BB962C8B-B14F-4D97-AF65-F5344CB8AC3E}">
        <p14:creationId xmlns:p14="http://schemas.microsoft.com/office/powerpoint/2010/main" val="289912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92D050"/>
                </a:solidFill>
              </a:rPr>
              <a:t>Became </a:t>
            </a:r>
            <a:r>
              <a:rPr lang="en-GB" b="1" dirty="0" err="1">
                <a:solidFill>
                  <a:srgbClr val="92D050"/>
                </a:solidFill>
              </a:rPr>
              <a:t>Styvechale</a:t>
            </a:r>
            <a:r>
              <a:rPr lang="en-GB" b="1" dirty="0">
                <a:solidFill>
                  <a:srgbClr val="92D050"/>
                </a:solidFill>
              </a:rPr>
              <a:t> Estate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33" y="1600200"/>
            <a:ext cx="6567534" cy="4525963"/>
          </a:xfrm>
        </p:spPr>
      </p:pic>
    </p:spTree>
    <p:extLst>
      <p:ext uri="{BB962C8B-B14F-4D97-AF65-F5344CB8AC3E}">
        <p14:creationId xmlns:p14="http://schemas.microsoft.com/office/powerpoint/2010/main" val="396533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/>
          <a:lstStyle/>
          <a:p>
            <a:r>
              <a:rPr lang="en-GB" b="1" dirty="0"/>
              <a:t>Thomas Stevens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1989931"/>
            <a:ext cx="2794000" cy="3746500"/>
          </a:xfrm>
        </p:spPr>
      </p:pic>
    </p:spTree>
    <p:extLst>
      <p:ext uri="{BB962C8B-B14F-4D97-AF65-F5344CB8AC3E}">
        <p14:creationId xmlns:p14="http://schemas.microsoft.com/office/powerpoint/2010/main" val="973707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928" y="2348880"/>
            <a:ext cx="1728192" cy="18002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600200"/>
            <a:ext cx="5472608" cy="45259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632848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807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904" y="2276872"/>
            <a:ext cx="2016224" cy="223224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416824" cy="6048672"/>
          </a:xfrm>
        </p:spPr>
      </p:pic>
    </p:spTree>
    <p:extLst>
      <p:ext uri="{BB962C8B-B14F-4D97-AF65-F5344CB8AC3E}">
        <p14:creationId xmlns:p14="http://schemas.microsoft.com/office/powerpoint/2010/main" val="3326790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404664"/>
            <a:ext cx="3672408" cy="64807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After 1892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196752"/>
            <a:ext cx="7704856" cy="5187291"/>
          </a:xfrm>
        </p:spPr>
      </p:pic>
    </p:spTree>
    <p:extLst>
      <p:ext uri="{BB962C8B-B14F-4D97-AF65-F5344CB8AC3E}">
        <p14:creationId xmlns:p14="http://schemas.microsoft.com/office/powerpoint/2010/main" val="173538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Stevengraph</a:t>
            </a:r>
            <a:r>
              <a:rPr lang="en-GB" b="1" dirty="0"/>
              <a:t> Works - Cox Street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" y="1748631"/>
            <a:ext cx="7063740" cy="4229100"/>
          </a:xfrm>
        </p:spPr>
      </p:pic>
    </p:spTree>
    <p:extLst>
      <p:ext uri="{BB962C8B-B14F-4D97-AF65-F5344CB8AC3E}">
        <p14:creationId xmlns:p14="http://schemas.microsoft.com/office/powerpoint/2010/main" val="1218760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492896"/>
            <a:ext cx="3096344" cy="237626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Left Arrow 2"/>
          <p:cNvSpPr/>
          <p:nvPr/>
        </p:nvSpPr>
        <p:spPr>
          <a:xfrm>
            <a:off x="7723188" y="4564297"/>
            <a:ext cx="978408" cy="39024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10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936" y="2564904"/>
            <a:ext cx="2520280" cy="201622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40768"/>
            <a:ext cx="6624736" cy="4320480"/>
          </a:xfrm>
        </p:spPr>
      </p:pic>
    </p:spTree>
    <p:extLst>
      <p:ext uri="{BB962C8B-B14F-4D97-AF65-F5344CB8AC3E}">
        <p14:creationId xmlns:p14="http://schemas.microsoft.com/office/powerpoint/2010/main" val="2185478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en-GB" sz="4800" b="1" dirty="0"/>
              <a:t>Thomas Stevens &amp;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en-GB" sz="4800" b="1" dirty="0"/>
              <a:t>           Lived at Holly Bank </a:t>
            </a:r>
          </a:p>
          <a:p>
            <a:pPr marL="0" indent="0">
              <a:buNone/>
            </a:pPr>
            <a:r>
              <a:rPr lang="en-GB" sz="4800" b="1" dirty="0"/>
              <a:t>	       On </a:t>
            </a:r>
            <a:r>
              <a:rPr lang="en-GB" sz="4800" b="1" dirty="0" err="1"/>
              <a:t>Elsdon</a:t>
            </a:r>
            <a:r>
              <a:rPr lang="en-GB" sz="4800" b="1" dirty="0"/>
              <a:t> Lane</a:t>
            </a:r>
          </a:p>
          <a:p>
            <a:pPr marL="0" indent="0">
              <a:buNone/>
            </a:pPr>
            <a:endParaRPr lang="en-GB" sz="4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29000"/>
            <a:ext cx="6552728" cy="265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7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68152"/>
          </a:xfrm>
        </p:spPr>
        <p:txBody>
          <a:bodyPr/>
          <a:lstStyle/>
          <a:p>
            <a:r>
              <a:rPr lang="en-GB" b="1" dirty="0"/>
              <a:t>Thomas moved to London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76872"/>
            <a:ext cx="8075240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Thomas left Coventry for London in 1878       	to look after the commercial side </a:t>
            </a:r>
          </a:p>
          <a:p>
            <a:pPr marL="0" indent="0">
              <a:buNone/>
            </a:pPr>
            <a:r>
              <a:rPr lang="en-GB" sz="3600" b="1" dirty="0"/>
              <a:t>His son Thomas Inger Stevens stayed on   	to become Production Director</a:t>
            </a:r>
          </a:p>
          <a:p>
            <a:pPr marL="0" indent="0">
              <a:buNone/>
            </a:pPr>
            <a:r>
              <a:rPr lang="en-GB" sz="3600" b="1" dirty="0"/>
              <a:t>When Thomas </a:t>
            </a:r>
            <a:r>
              <a:rPr lang="en-GB" sz="3600" b="1" dirty="0" err="1"/>
              <a:t>Inger</a:t>
            </a:r>
            <a:r>
              <a:rPr lang="en-GB" sz="3600" b="1" dirty="0"/>
              <a:t> died in 1908 it  	became a limited company</a:t>
            </a:r>
          </a:p>
        </p:txBody>
      </p:sp>
    </p:spTree>
    <p:extLst>
      <p:ext uri="{BB962C8B-B14F-4D97-AF65-F5344CB8AC3E}">
        <p14:creationId xmlns:p14="http://schemas.microsoft.com/office/powerpoint/2010/main" val="283368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/>
          <a:lstStyle/>
          <a:p>
            <a:r>
              <a:rPr lang="en-GB" b="1" dirty="0"/>
              <a:t>Thomas </a:t>
            </a:r>
            <a:r>
              <a:rPr lang="en-GB" b="1" dirty="0" err="1"/>
              <a:t>Inger</a:t>
            </a:r>
            <a:r>
              <a:rPr lang="en-GB" b="1" dirty="0"/>
              <a:t> Stevens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b="1" dirty="0"/>
              <a:t>Lived at Holly Bank in </a:t>
            </a:r>
            <a:r>
              <a:rPr lang="en-GB" sz="4000" b="1" dirty="0" err="1"/>
              <a:t>Earlsdon</a:t>
            </a:r>
            <a:r>
              <a:rPr lang="en-GB" sz="4000" b="1" dirty="0"/>
              <a:t> Lane</a:t>
            </a:r>
          </a:p>
          <a:p>
            <a:pPr marL="0" indent="0">
              <a:buNone/>
            </a:pPr>
            <a:r>
              <a:rPr lang="en-GB" sz="4000" b="1" dirty="0"/>
              <a:t>- this Lane became </a:t>
            </a:r>
            <a:r>
              <a:rPr lang="en-GB" sz="4000" b="1" dirty="0" err="1"/>
              <a:t>Earlsdon</a:t>
            </a:r>
            <a:r>
              <a:rPr lang="en-GB" sz="4000" b="1" dirty="0"/>
              <a:t> Avenue</a:t>
            </a:r>
          </a:p>
          <a:p>
            <a:pPr marL="0" indent="0">
              <a:buNone/>
            </a:pPr>
            <a:endParaRPr lang="en-GB" sz="4000" b="1" dirty="0"/>
          </a:p>
          <a:p>
            <a:pPr marL="0" indent="0">
              <a:buNone/>
            </a:pPr>
            <a:r>
              <a:rPr lang="en-GB" sz="4000" b="1" dirty="0"/>
              <a:t>     Thomas became chairman of :-</a:t>
            </a:r>
          </a:p>
          <a:p>
            <a:pPr marL="0" indent="0">
              <a:buNone/>
            </a:pPr>
            <a:r>
              <a:rPr lang="en-GB" sz="4000" b="1" dirty="0"/>
              <a:t> </a:t>
            </a:r>
            <a:r>
              <a:rPr lang="en-GB" sz="4000" b="1" dirty="0" err="1"/>
              <a:t>Earlsdon</a:t>
            </a:r>
            <a:r>
              <a:rPr lang="en-GB" sz="4000" b="1" dirty="0"/>
              <a:t> Syndicate who developed              	land in South West </a:t>
            </a:r>
            <a:r>
              <a:rPr lang="en-GB" sz="4000" b="1" dirty="0" err="1"/>
              <a:t>Earlsdon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866614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/>
          <a:lstStyle/>
          <a:p>
            <a:r>
              <a:rPr lang="en-GB" b="1" dirty="0"/>
              <a:t>Holly Bank from Mayfield Road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7200800" cy="4536504"/>
          </a:xfrm>
        </p:spPr>
      </p:pic>
    </p:spTree>
    <p:extLst>
      <p:ext uri="{BB962C8B-B14F-4D97-AF65-F5344CB8AC3E}">
        <p14:creationId xmlns:p14="http://schemas.microsoft.com/office/powerpoint/2010/main" val="2925427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Holly Bank from the air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461601" cy="4680519"/>
          </a:xfrm>
        </p:spPr>
      </p:pic>
    </p:spTree>
    <p:extLst>
      <p:ext uri="{BB962C8B-B14F-4D97-AF65-F5344CB8AC3E}">
        <p14:creationId xmlns:p14="http://schemas.microsoft.com/office/powerpoint/2010/main" val="2622668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Holly Bank built in 1855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12" y="1600200"/>
            <a:ext cx="7135976" cy="4525963"/>
          </a:xfrm>
        </p:spPr>
      </p:pic>
    </p:spTree>
    <p:extLst>
      <p:ext uri="{BB962C8B-B14F-4D97-AF65-F5344CB8AC3E}">
        <p14:creationId xmlns:p14="http://schemas.microsoft.com/office/powerpoint/2010/main" val="2993834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/>
          <a:lstStyle/>
          <a:p>
            <a:r>
              <a:rPr lang="en-GB" b="1" dirty="0"/>
              <a:t>    </a:t>
            </a:r>
            <a:r>
              <a:rPr lang="en-GB" b="1" dirty="0" err="1"/>
              <a:t>Earlsdon</a:t>
            </a:r>
            <a:r>
              <a:rPr lang="en-GB" b="1" dirty="0"/>
              <a:t> Lane c1890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060848"/>
            <a:ext cx="6555285" cy="3825743"/>
          </a:xfrm>
        </p:spPr>
      </p:pic>
    </p:spTree>
    <p:extLst>
      <p:ext uri="{BB962C8B-B14F-4D97-AF65-F5344CB8AC3E}">
        <p14:creationId xmlns:p14="http://schemas.microsoft.com/office/powerpoint/2010/main" val="1613383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b="1" dirty="0"/>
              <a:t>South West </a:t>
            </a:r>
            <a:r>
              <a:rPr lang="en-GB" b="1" dirty="0" err="1"/>
              <a:t>Earlsdon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1268760"/>
            <a:ext cx="7659020" cy="5267244"/>
          </a:xfrm>
        </p:spPr>
      </p:pic>
    </p:spTree>
    <p:extLst>
      <p:ext uri="{BB962C8B-B14F-4D97-AF65-F5344CB8AC3E}">
        <p14:creationId xmlns:p14="http://schemas.microsoft.com/office/powerpoint/2010/main" val="1013411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Parcel of land where </a:t>
            </a:r>
            <a:r>
              <a:rPr lang="en-GB" b="1" dirty="0" err="1"/>
              <a:t>Earlsdon</a:t>
            </a:r>
            <a:r>
              <a:rPr lang="en-GB" b="1" dirty="0"/>
              <a:t> Ave.   Warwick Ave.   &amp; </a:t>
            </a:r>
            <a:r>
              <a:rPr lang="en-GB" b="1" dirty="0" err="1"/>
              <a:t>Styvechale</a:t>
            </a:r>
            <a:r>
              <a:rPr lang="en-GB" b="1" dirty="0"/>
              <a:t> Ave.  w</a:t>
            </a:r>
            <a:r>
              <a:rPr lang="en-GB" b="1"/>
              <a:t>ere </a:t>
            </a:r>
            <a:r>
              <a:rPr lang="en-GB" b="1" dirty="0"/>
              <a:t>built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76872"/>
            <a:ext cx="82296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Once it was part of the district of </a:t>
            </a:r>
            <a:r>
              <a:rPr lang="en-GB" b="1" dirty="0" err="1"/>
              <a:t>Asthill</a:t>
            </a:r>
            <a:r>
              <a:rPr lang="en-GB" b="1" dirty="0"/>
              <a:t> &amp;  		  </a:t>
            </a:r>
            <a:r>
              <a:rPr lang="en-GB" b="1" dirty="0" err="1"/>
              <a:t>Horwell</a:t>
            </a:r>
            <a:r>
              <a:rPr lang="en-GB" b="1" dirty="0"/>
              <a:t> (or </a:t>
            </a:r>
            <a:r>
              <a:rPr lang="en-GB" b="1" dirty="0" err="1"/>
              <a:t>Whorwell</a:t>
            </a:r>
            <a:r>
              <a:rPr lang="en-GB" b="1" dirty="0"/>
              <a:t>)</a:t>
            </a:r>
          </a:p>
          <a:p>
            <a:pPr marL="0" indent="0">
              <a:buNone/>
            </a:pPr>
            <a:r>
              <a:rPr lang="en-GB" b="1" dirty="0" err="1"/>
              <a:t>Whor</a:t>
            </a:r>
            <a:r>
              <a:rPr lang="en-GB" b="1" dirty="0"/>
              <a:t> Brook ran  South from </a:t>
            </a:r>
            <a:r>
              <a:rPr lang="en-GB" b="1" dirty="0" err="1"/>
              <a:t>Hearsall</a:t>
            </a:r>
            <a:r>
              <a:rPr lang="en-GB" b="1" dirty="0"/>
              <a:t> Common  to Canley Ford and </a:t>
            </a:r>
            <a:r>
              <a:rPr lang="en-GB" b="1" dirty="0" err="1"/>
              <a:t>Asthill</a:t>
            </a:r>
            <a:r>
              <a:rPr lang="en-GB" b="1" dirty="0"/>
              <a:t> stood to the East of it</a:t>
            </a:r>
          </a:p>
          <a:p>
            <a:pPr marL="0" indent="0">
              <a:buNone/>
            </a:pPr>
            <a:r>
              <a:rPr lang="en-GB" b="1" dirty="0"/>
              <a:t>   </a:t>
            </a:r>
          </a:p>
          <a:p>
            <a:pPr marL="0" indent="0">
              <a:buNone/>
            </a:pPr>
            <a:r>
              <a:rPr lang="en-GB" b="1" dirty="0"/>
              <a:t>In 1849 the land belonged to Anna Woodcock -when she died she left it to her son Charles</a:t>
            </a:r>
          </a:p>
        </p:txBody>
      </p:sp>
    </p:spTree>
    <p:extLst>
      <p:ext uri="{BB962C8B-B14F-4D97-AF65-F5344CB8AC3E}">
        <p14:creationId xmlns:p14="http://schemas.microsoft.com/office/powerpoint/2010/main" val="227841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Will of Charles Woodcock 21</a:t>
            </a:r>
            <a:r>
              <a:rPr lang="en-GB" b="1" baseline="30000" dirty="0"/>
              <a:t>st</a:t>
            </a:r>
            <a:r>
              <a:rPr lang="en-GB" b="1" dirty="0"/>
              <a:t> Jan 1875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00200"/>
            <a:ext cx="748883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b="1"/>
              <a:t>Left  </a:t>
            </a:r>
            <a:r>
              <a:rPr lang="en-GB" sz="4000" b="1" dirty="0"/>
              <a:t>3 closes of grassland - about    	3 acres with a barn occupied 	 	by William </a:t>
            </a:r>
            <a:r>
              <a:rPr lang="en-GB" sz="4000" b="1" dirty="0" err="1"/>
              <a:t>Welton</a:t>
            </a:r>
            <a:endParaRPr lang="en-GB" sz="4000" b="1" dirty="0"/>
          </a:p>
          <a:p>
            <a:pPr marL="0" indent="0">
              <a:buNone/>
            </a:pPr>
            <a:r>
              <a:rPr lang="en-GB" sz="4000" b="1" dirty="0"/>
              <a:t>+ 3 closes of  grassland of 20 acres 	occupied by Henry Whale</a:t>
            </a:r>
          </a:p>
          <a:p>
            <a:pPr marL="0" indent="0">
              <a:buNone/>
            </a:pPr>
            <a:endParaRPr lang="en-GB" sz="4000" b="1" dirty="0"/>
          </a:p>
          <a:p>
            <a:pPr marL="0" indent="0">
              <a:buNone/>
            </a:pPr>
            <a:r>
              <a:rPr lang="en-GB" sz="4000" b="1" dirty="0"/>
              <a:t>             To his son George</a:t>
            </a:r>
          </a:p>
          <a:p>
            <a:pPr marL="0" indent="0">
              <a:buNone/>
            </a:pPr>
            <a:endParaRPr lang="en-GB" sz="4000" b="1" dirty="0"/>
          </a:p>
          <a:p>
            <a:pPr marL="0" indent="0">
              <a:buNone/>
            </a:pP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13949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2852936"/>
            <a:ext cx="2736304" cy="115212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912768" cy="6858000"/>
          </a:xfrm>
        </p:spPr>
      </p:pic>
    </p:spTree>
    <p:extLst>
      <p:ext uri="{BB962C8B-B14F-4D97-AF65-F5344CB8AC3E}">
        <p14:creationId xmlns:p14="http://schemas.microsoft.com/office/powerpoint/2010/main" val="734618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2</a:t>
            </a:r>
            <a:r>
              <a:rPr lang="en-GB" b="1" baseline="30000" dirty="0"/>
              <a:t>nd</a:t>
            </a:r>
            <a:r>
              <a:rPr lang="en-GB" b="1" dirty="0"/>
              <a:t> April 1891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sz="4000" b="1" dirty="0"/>
              <a:t>Sale of all six closes from George to James </a:t>
            </a:r>
            <a:r>
              <a:rPr lang="en-GB" sz="4000" b="1" dirty="0" err="1"/>
              <a:t>Whittingdale</a:t>
            </a:r>
            <a:r>
              <a:rPr lang="en-GB" sz="4000" b="1" dirty="0"/>
              <a:t> an auctioneer    	    for the price of £4500</a:t>
            </a:r>
          </a:p>
          <a:p>
            <a:pPr marL="0" indent="0">
              <a:buNone/>
            </a:pPr>
            <a:endParaRPr lang="en-GB" sz="4000" b="1" dirty="0"/>
          </a:p>
          <a:p>
            <a:r>
              <a:rPr lang="en-GB" sz="4000" b="1" dirty="0"/>
              <a:t>In 1893 James sold approx. 10 acres  	 to Major Francis Hood Gregory</a:t>
            </a:r>
          </a:p>
        </p:txBody>
      </p:sp>
    </p:spTree>
    <p:extLst>
      <p:ext uri="{BB962C8B-B14F-4D97-AF65-F5344CB8AC3E}">
        <p14:creationId xmlns:p14="http://schemas.microsoft.com/office/powerpoint/2010/main" val="303302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26</a:t>
            </a:r>
            <a:r>
              <a:rPr lang="en-GB" b="1" baseline="30000" dirty="0"/>
              <a:t>th</a:t>
            </a:r>
            <a:r>
              <a:rPr lang="en-GB" b="1" dirty="0"/>
              <a:t> July 1897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/>
              <a:t> Land was acquired for £6900 by :-</a:t>
            </a:r>
          </a:p>
          <a:p>
            <a:pPr marL="0" indent="0">
              <a:buNone/>
            </a:pPr>
            <a:r>
              <a:rPr lang="en-GB" sz="4000" b="1" dirty="0"/>
              <a:t>	    </a:t>
            </a:r>
            <a:r>
              <a:rPr lang="en-GB" sz="4000" b="1" dirty="0" err="1"/>
              <a:t>Earlsdon</a:t>
            </a:r>
            <a:r>
              <a:rPr lang="en-GB" sz="4000" b="1" dirty="0"/>
              <a:t> Syndicate</a:t>
            </a:r>
          </a:p>
          <a:p>
            <a:r>
              <a:rPr lang="en-GB" sz="4000" b="1" dirty="0"/>
              <a:t>Thomas Smith of Aston</a:t>
            </a:r>
          </a:p>
          <a:p>
            <a:r>
              <a:rPr lang="en-GB" sz="4000" b="1" dirty="0"/>
              <a:t>Frederick Warwick of Birmingham</a:t>
            </a:r>
          </a:p>
          <a:p>
            <a:r>
              <a:rPr lang="en-GB" sz="4000" b="1" dirty="0"/>
              <a:t>Edward J Purnell of Coventry</a:t>
            </a:r>
          </a:p>
          <a:p>
            <a:r>
              <a:rPr lang="en-GB" sz="4000" b="1" dirty="0"/>
              <a:t>Thomas I Stevens of Coventry</a:t>
            </a:r>
          </a:p>
          <a:p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90295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904" y="2060848"/>
            <a:ext cx="2016224" cy="158417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272808" cy="6858000"/>
          </a:xfrm>
        </p:spPr>
      </p:pic>
    </p:spTree>
    <p:extLst>
      <p:ext uri="{BB962C8B-B14F-4D97-AF65-F5344CB8AC3E}">
        <p14:creationId xmlns:p14="http://schemas.microsoft.com/office/powerpoint/2010/main" val="4112431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80920" cy="1656184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    Entrance to </a:t>
            </a:r>
            <a:r>
              <a:rPr lang="en-GB" b="1" dirty="0" err="1"/>
              <a:t>Earlsdon</a:t>
            </a:r>
            <a:r>
              <a:rPr lang="en-GB" b="1" dirty="0"/>
              <a:t> Lane            from </a:t>
            </a:r>
            <a:r>
              <a:rPr lang="en-GB" b="1" dirty="0" err="1"/>
              <a:t>Styvechale</a:t>
            </a:r>
            <a:r>
              <a:rPr lang="en-GB" b="1" dirty="0"/>
              <a:t> 	Common c1890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56706"/>
            <a:ext cx="7488832" cy="3880606"/>
          </a:xfrm>
        </p:spPr>
      </p:pic>
    </p:spTree>
    <p:extLst>
      <p:ext uri="{BB962C8B-B14F-4D97-AF65-F5344CB8AC3E}">
        <p14:creationId xmlns:p14="http://schemas.microsoft.com/office/powerpoint/2010/main" val="3062197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By 1901 both </a:t>
            </a:r>
            <a:r>
              <a:rPr lang="en-GB" b="1" dirty="0" err="1"/>
              <a:t>Styvechale</a:t>
            </a:r>
            <a:r>
              <a:rPr lang="en-GB" b="1" dirty="0"/>
              <a:t> Ave &amp; Warwick Ave were in place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00200"/>
            <a:ext cx="7344815" cy="5069160"/>
          </a:xfrm>
        </p:spPr>
      </p:pic>
    </p:spTree>
    <p:extLst>
      <p:ext uri="{BB962C8B-B14F-4D97-AF65-F5344CB8AC3E}">
        <p14:creationId xmlns:p14="http://schemas.microsoft.com/office/powerpoint/2010/main" val="544918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72008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Thomas Inger Stevens died in 1908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8280919" cy="5706007"/>
          </a:xfrm>
        </p:spPr>
      </p:pic>
    </p:spTree>
    <p:extLst>
      <p:ext uri="{BB962C8B-B14F-4D97-AF65-F5344CB8AC3E}">
        <p14:creationId xmlns:p14="http://schemas.microsoft.com/office/powerpoint/2010/main" val="2059982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 of his will - 58 Properties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8008431" cy="4959225"/>
          </a:xfrm>
        </p:spPr>
      </p:pic>
    </p:spTree>
    <p:extLst>
      <p:ext uri="{BB962C8B-B14F-4D97-AF65-F5344CB8AC3E}">
        <p14:creationId xmlns:p14="http://schemas.microsoft.com/office/powerpoint/2010/main" val="1233488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2564904"/>
            <a:ext cx="1872208" cy="18002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4501303" cy="6529265"/>
          </a:xfrm>
        </p:spPr>
      </p:pic>
    </p:spTree>
    <p:extLst>
      <p:ext uri="{BB962C8B-B14F-4D97-AF65-F5344CB8AC3E}">
        <p14:creationId xmlns:p14="http://schemas.microsoft.com/office/powerpoint/2010/main" val="2079790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2636912"/>
            <a:ext cx="3600400" cy="223224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645393" cy="5330125"/>
          </a:xfrm>
        </p:spPr>
      </p:pic>
    </p:spTree>
    <p:extLst>
      <p:ext uri="{BB962C8B-B14F-4D97-AF65-F5344CB8AC3E}">
        <p14:creationId xmlns:p14="http://schemas.microsoft.com/office/powerpoint/2010/main" val="209711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en-GB" b="1" dirty="0" err="1"/>
              <a:t>Styvechale</a:t>
            </a:r>
            <a:r>
              <a:rPr lang="en-GB" b="1" dirty="0"/>
              <a:t> Avenue  c1907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6984776" cy="4464496"/>
          </a:xfrm>
        </p:spPr>
      </p:pic>
    </p:spTree>
    <p:extLst>
      <p:ext uri="{BB962C8B-B14F-4D97-AF65-F5344CB8AC3E}">
        <p14:creationId xmlns:p14="http://schemas.microsoft.com/office/powerpoint/2010/main" val="2486467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/>
          <a:lstStyle/>
          <a:p>
            <a:r>
              <a:rPr lang="en-GB" b="1" dirty="0" err="1"/>
              <a:t>Styvechale</a:t>
            </a:r>
            <a:r>
              <a:rPr lang="en-GB" b="1" dirty="0"/>
              <a:t> Avenue  c1908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7238578" cy="4007268"/>
          </a:xfrm>
        </p:spPr>
      </p:pic>
    </p:spTree>
    <p:extLst>
      <p:ext uri="{BB962C8B-B14F-4D97-AF65-F5344CB8AC3E}">
        <p14:creationId xmlns:p14="http://schemas.microsoft.com/office/powerpoint/2010/main" val="2424776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/>
          <a:lstStyle/>
          <a:p>
            <a:r>
              <a:rPr lang="en-GB" b="1" dirty="0" err="1"/>
              <a:t>Styvechale</a:t>
            </a:r>
            <a:r>
              <a:rPr lang="en-GB" b="1" dirty="0"/>
              <a:t> Avenue  c1913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4" y="1760061"/>
            <a:ext cx="6702552" cy="4206240"/>
          </a:xfrm>
        </p:spPr>
      </p:pic>
    </p:spTree>
    <p:extLst>
      <p:ext uri="{BB962C8B-B14F-4D97-AF65-F5344CB8AC3E}">
        <p14:creationId xmlns:p14="http://schemas.microsoft.com/office/powerpoint/2010/main" val="2383730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Osborne Road  c1907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7774806" cy="4554330"/>
          </a:xfrm>
        </p:spPr>
      </p:pic>
    </p:spTree>
    <p:extLst>
      <p:ext uri="{BB962C8B-B14F-4D97-AF65-F5344CB8AC3E}">
        <p14:creationId xmlns:p14="http://schemas.microsoft.com/office/powerpoint/2010/main" val="4237568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Avondale Road  c1914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7856096" cy="4377315"/>
          </a:xfrm>
        </p:spPr>
      </p:pic>
    </p:spTree>
    <p:extLst>
      <p:ext uri="{BB962C8B-B14F-4D97-AF65-F5344CB8AC3E}">
        <p14:creationId xmlns:p14="http://schemas.microsoft.com/office/powerpoint/2010/main" val="258422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/>
          <a:lstStyle/>
          <a:p>
            <a:r>
              <a:rPr lang="en-GB" b="1" dirty="0"/>
              <a:t>Warwick Avenue  c1909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6792"/>
            <a:ext cx="7199900" cy="4335424"/>
          </a:xfrm>
        </p:spPr>
      </p:pic>
    </p:spTree>
    <p:extLst>
      <p:ext uri="{BB962C8B-B14F-4D97-AF65-F5344CB8AC3E}">
        <p14:creationId xmlns:p14="http://schemas.microsoft.com/office/powerpoint/2010/main" val="3990162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/>
          <a:lstStyle/>
          <a:p>
            <a:r>
              <a:rPr lang="en-GB" b="1" dirty="0"/>
              <a:t>Warwick Avenue  c1913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7401908" cy="4176464"/>
          </a:xfrm>
        </p:spPr>
      </p:pic>
    </p:spTree>
    <p:extLst>
      <p:ext uri="{BB962C8B-B14F-4D97-AF65-F5344CB8AC3E}">
        <p14:creationId xmlns:p14="http://schemas.microsoft.com/office/powerpoint/2010/main" val="522015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Lymington</a:t>
            </a:r>
            <a:r>
              <a:rPr lang="en-GB" b="1" dirty="0"/>
              <a:t> - No. 8 </a:t>
            </a:r>
            <a:r>
              <a:rPr lang="en-GB" b="1" dirty="0" err="1"/>
              <a:t>Styvechale</a:t>
            </a:r>
            <a:r>
              <a:rPr lang="en-GB" b="1" dirty="0"/>
              <a:t> 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/>
              <a:t>Thomas Inger Stevens died in 1908</a:t>
            </a:r>
          </a:p>
          <a:p>
            <a:pPr marL="0" indent="0">
              <a:buNone/>
            </a:pPr>
            <a:r>
              <a:rPr lang="en-GB" sz="4000" b="1" dirty="0"/>
              <a:t>21</a:t>
            </a:r>
            <a:r>
              <a:rPr lang="en-GB" sz="4000" b="1" baseline="30000" dirty="0"/>
              <a:t>st</a:t>
            </a:r>
            <a:r>
              <a:rPr lang="en-GB" sz="4000" b="1" dirty="0"/>
              <a:t> February 1918 the trustees of his will sold to Herbert Henry Harley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789040"/>
            <a:ext cx="2016252" cy="267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6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2060848"/>
            <a:ext cx="2304256" cy="1296144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8640"/>
            <a:ext cx="5760639" cy="6480720"/>
          </a:xfrm>
        </p:spPr>
      </p:pic>
    </p:spTree>
    <p:extLst>
      <p:ext uri="{BB962C8B-B14F-4D97-AF65-F5344CB8AC3E}">
        <p14:creationId xmlns:p14="http://schemas.microsoft.com/office/powerpoint/2010/main" val="4293194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GB" b="1" dirty="0" err="1"/>
              <a:t>G.Woodcock</a:t>
            </a:r>
            <a:r>
              <a:rPr lang="en-GB" b="1" dirty="0"/>
              <a:t> 1891 thro’ </a:t>
            </a:r>
            <a:r>
              <a:rPr lang="en-GB" b="1" dirty="0" err="1"/>
              <a:t>H.Harley</a:t>
            </a:r>
            <a:r>
              <a:rPr lang="en-GB" b="1" dirty="0"/>
              <a:t> 1918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268760"/>
            <a:ext cx="3888432" cy="5373216"/>
          </a:xfrm>
        </p:spPr>
      </p:pic>
    </p:spTree>
    <p:extLst>
      <p:ext uri="{BB962C8B-B14F-4D97-AF65-F5344CB8AC3E}">
        <p14:creationId xmlns:p14="http://schemas.microsoft.com/office/powerpoint/2010/main" val="4060651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0" y="2852936"/>
            <a:ext cx="2376264" cy="108012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89" y="0"/>
            <a:ext cx="6775798" cy="6858000"/>
          </a:xfrm>
        </p:spPr>
      </p:pic>
    </p:spTree>
    <p:extLst>
      <p:ext uri="{BB962C8B-B14F-4D97-AF65-F5344CB8AC3E}">
        <p14:creationId xmlns:p14="http://schemas.microsoft.com/office/powerpoint/2010/main" val="1886510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2636912"/>
            <a:ext cx="2088232" cy="237626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930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12168"/>
          </a:xfrm>
        </p:spPr>
        <p:txBody>
          <a:bodyPr>
            <a:normAutofit/>
          </a:bodyPr>
          <a:lstStyle/>
          <a:p>
            <a:r>
              <a:rPr lang="en-GB" b="1" dirty="0"/>
              <a:t>C.G.&amp;T.  </a:t>
            </a:r>
            <a:r>
              <a:rPr lang="en-GB" b="1" dirty="0" err="1"/>
              <a:t>Earlsdon</a:t>
            </a:r>
            <a:r>
              <a:rPr lang="en-GB" b="1"/>
              <a:t> St.</a:t>
            </a:r>
            <a:r>
              <a:rPr lang="en-GB"/>
              <a:t>                                    </a:t>
            </a:r>
            <a:r>
              <a:rPr lang="en-GB" b="1" dirty="0"/>
              <a:t>&amp; the company Model T Ford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46298"/>
            <a:ext cx="4347184" cy="28083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41" y="3068960"/>
            <a:ext cx="3604935" cy="239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475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1052736"/>
          </a:xfrm>
        </p:spPr>
        <p:txBody>
          <a:bodyPr/>
          <a:lstStyle/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 of 8 </a:t>
            </a:r>
            <a:r>
              <a:rPr lang="en-GB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Styvechale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Avenue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052736"/>
            <a:ext cx="5139954" cy="5688632"/>
          </a:xfrm>
        </p:spPr>
      </p:pic>
    </p:spTree>
    <p:extLst>
      <p:ext uri="{BB962C8B-B14F-4D97-AF65-F5344CB8AC3E}">
        <p14:creationId xmlns:p14="http://schemas.microsoft.com/office/powerpoint/2010/main" val="36387544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Area 447 </a:t>
            </a:r>
            <a:r>
              <a:rPr lang="en-GB" b="1" dirty="0" err="1"/>
              <a:t>sq</a:t>
            </a:r>
            <a:r>
              <a:rPr lang="en-GB" b="1" dirty="0"/>
              <a:t> </a:t>
            </a:r>
            <a:r>
              <a:rPr lang="en-GB" b="1" dirty="0" err="1"/>
              <a:t>yds</a:t>
            </a:r>
            <a:r>
              <a:rPr lang="en-GB" b="1" dirty="0"/>
              <a:t>  Frontage 26ft 3ins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268760"/>
            <a:ext cx="5256584" cy="5328592"/>
          </a:xfrm>
        </p:spPr>
      </p:pic>
    </p:spTree>
    <p:extLst>
      <p:ext uri="{BB962C8B-B14F-4D97-AF65-F5344CB8AC3E}">
        <p14:creationId xmlns:p14="http://schemas.microsoft.com/office/powerpoint/2010/main" val="3203153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Number 8  </a:t>
            </a:r>
            <a:r>
              <a:rPr lang="en-GB" b="1" dirty="0" err="1"/>
              <a:t>Lymington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137323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30/5/1924    Harry Harley to Thomas Couch</a:t>
            </a:r>
          </a:p>
          <a:p>
            <a:pPr marL="0" indent="0">
              <a:buNone/>
            </a:pPr>
            <a:r>
              <a:rPr lang="en-GB" sz="3600" b="1" dirty="0"/>
              <a:t>2/4/1930	      </a:t>
            </a:r>
            <a:r>
              <a:rPr lang="en-GB" sz="3600" b="1" dirty="0" err="1"/>
              <a:t>F.G.Couch</a:t>
            </a:r>
            <a:r>
              <a:rPr lang="en-GB" sz="3600" b="1" dirty="0"/>
              <a:t> to Mrs </a:t>
            </a:r>
            <a:r>
              <a:rPr lang="en-GB" sz="3600" b="1" dirty="0" err="1"/>
              <a:t>M.B.Purvis</a:t>
            </a:r>
            <a:endParaRPr lang="en-GB" sz="3600" b="1" dirty="0"/>
          </a:p>
          <a:p>
            <a:pPr marL="0" indent="0">
              <a:buNone/>
            </a:pPr>
            <a:r>
              <a:rPr lang="en-GB" sz="3600" b="1" dirty="0"/>
              <a:t>1/6/1937	      </a:t>
            </a:r>
            <a:r>
              <a:rPr lang="en-GB" sz="3600" b="1" dirty="0" err="1"/>
              <a:t>M.B.Purvis</a:t>
            </a:r>
            <a:r>
              <a:rPr lang="en-GB" sz="3600" b="1" dirty="0"/>
              <a:t> to Mrs Lydia Harley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4000" b="1" dirty="0"/>
              <a:t>   Lydia Harley was the wife of Harry !!</a:t>
            </a:r>
          </a:p>
        </p:txBody>
      </p:sp>
    </p:spTree>
    <p:extLst>
      <p:ext uri="{BB962C8B-B14F-4D97-AF65-F5344CB8AC3E}">
        <p14:creationId xmlns:p14="http://schemas.microsoft.com/office/powerpoint/2010/main" val="27167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Harry &amp; Lydia Harley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524" y="1574327"/>
            <a:ext cx="3546676" cy="4951017"/>
          </a:xfrm>
        </p:spPr>
      </p:pic>
    </p:spTree>
    <p:extLst>
      <p:ext uri="{BB962C8B-B14F-4D97-AF65-F5344CB8AC3E}">
        <p14:creationId xmlns:p14="http://schemas.microsoft.com/office/powerpoint/2010/main" val="2126143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Number 8  </a:t>
            </a:r>
            <a:r>
              <a:rPr lang="en-GB" b="1" dirty="0" err="1"/>
              <a:t>Lymington</a:t>
            </a:r>
            <a:r>
              <a:rPr lang="en-GB" b="1" dirty="0"/>
              <a:t> –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56792"/>
            <a:ext cx="7715200" cy="4896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600" b="1" dirty="0"/>
              <a:t>      																								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b="1" dirty="0"/>
              <a:t>  30/05/1945 </a:t>
            </a:r>
            <a:r>
              <a:rPr lang="en-GB" sz="3600" b="1" dirty="0" err="1"/>
              <a:t>L.Harley</a:t>
            </a:r>
            <a:r>
              <a:rPr lang="en-GB" sz="3600" b="1" dirty="0"/>
              <a:t> sold to G.S. Hill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b="1" dirty="0"/>
              <a:t>     George Stanley Hill was one of the                  trustees of Thomas Inger Stevens’ will</a:t>
            </a:r>
          </a:p>
          <a:p>
            <a:pPr marL="0" indent="0">
              <a:buNone/>
            </a:pPr>
            <a:r>
              <a:rPr lang="en-GB" sz="3600" b="1" dirty="0"/>
              <a:t>  He ran the </a:t>
            </a:r>
            <a:r>
              <a:rPr lang="en-GB" sz="3600" b="1" dirty="0" err="1"/>
              <a:t>Stevengraph</a:t>
            </a:r>
            <a:r>
              <a:rPr lang="en-GB" sz="3600" b="1" dirty="0"/>
              <a:t> Company from    		     1908 until 1932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245" y="1556792"/>
            <a:ext cx="224028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3212976"/>
            <a:ext cx="3600400" cy="216024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784976" cy="6048672"/>
          </a:xfrm>
        </p:spPr>
      </p:pic>
    </p:spTree>
    <p:extLst>
      <p:ext uri="{BB962C8B-B14F-4D97-AF65-F5344CB8AC3E}">
        <p14:creationId xmlns:p14="http://schemas.microsoft.com/office/powerpoint/2010/main" val="19512068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Sales of </a:t>
            </a:r>
            <a:r>
              <a:rPr lang="en-GB" b="1" dirty="0" err="1"/>
              <a:t>Lymington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95594"/>
              </p:ext>
            </p:extLst>
          </p:nvPr>
        </p:nvGraphicFramePr>
        <p:xfrm>
          <a:off x="457200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2303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492896"/>
            <a:ext cx="2952328" cy="129614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6944" cy="6192688"/>
          </a:xfrm>
        </p:spPr>
      </p:pic>
    </p:spTree>
    <p:extLst>
      <p:ext uri="{BB962C8B-B14F-4D97-AF65-F5344CB8AC3E}">
        <p14:creationId xmlns:p14="http://schemas.microsoft.com/office/powerpoint/2010/main" val="542247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/>
          <a:lstStyle/>
          <a:p>
            <a:r>
              <a:rPr lang="en-GB" b="1" dirty="0"/>
              <a:t>Number 8  </a:t>
            </a:r>
            <a:r>
              <a:rPr lang="en-GB" b="1" dirty="0" err="1"/>
              <a:t>Lymington</a:t>
            </a:r>
            <a:r>
              <a:rPr lang="en-GB" b="1" dirty="0"/>
              <a:t>  - 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424936" cy="36332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b="1" dirty="0"/>
              <a:t>22/4/1949   </a:t>
            </a:r>
            <a:r>
              <a:rPr lang="en-GB" sz="3600" b="1" dirty="0" err="1"/>
              <a:t>G.S.Hill</a:t>
            </a:r>
            <a:r>
              <a:rPr lang="en-GB" sz="3600" b="1" dirty="0"/>
              <a:t> to </a:t>
            </a:r>
            <a:r>
              <a:rPr lang="en-GB" sz="3600" b="1" dirty="0" err="1"/>
              <a:t>G.H.March</a:t>
            </a:r>
            <a:endParaRPr lang="en-GB" sz="3600" b="1" dirty="0"/>
          </a:p>
          <a:p>
            <a:pPr marL="0" indent="0">
              <a:buNone/>
            </a:pPr>
            <a:r>
              <a:rPr lang="en-GB" sz="3600" b="1" dirty="0"/>
              <a:t>1/6/1964    Gordon March to wife Sheelagh</a:t>
            </a:r>
          </a:p>
          <a:p>
            <a:pPr marL="0" indent="0">
              <a:buNone/>
            </a:pPr>
            <a:r>
              <a:rPr lang="en-GB" sz="3600" b="1" dirty="0"/>
              <a:t>23/2/1977  </a:t>
            </a:r>
            <a:r>
              <a:rPr lang="en-GB" sz="3600" b="1" dirty="0" err="1"/>
              <a:t>S.March</a:t>
            </a:r>
            <a:r>
              <a:rPr lang="en-GB" sz="3600" b="1" dirty="0"/>
              <a:t> to Mr &amp; Mrs Horton</a:t>
            </a:r>
          </a:p>
          <a:p>
            <a:pPr marL="0" indent="0">
              <a:buNone/>
            </a:pPr>
            <a:r>
              <a:rPr lang="en-GB" sz="3600" b="1" dirty="0"/>
              <a:t>24/1/1992  Title Deeds returned to :-</a:t>
            </a:r>
          </a:p>
          <a:p>
            <a:pPr marL="0" indent="0">
              <a:buNone/>
            </a:pPr>
            <a:r>
              <a:rPr lang="en-GB" sz="3600" b="1" dirty="0"/>
              <a:t>		    Roderick &amp; Moya Horton</a:t>
            </a:r>
          </a:p>
          <a:p>
            <a:pPr marL="0" indent="0">
              <a:buNone/>
            </a:pPr>
            <a:r>
              <a:rPr lang="en-GB" sz="3600" b="1" dirty="0"/>
              <a:t>    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416898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276872"/>
            <a:ext cx="2592288" cy="216024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520882" cy="5203885"/>
          </a:xfrm>
        </p:spPr>
      </p:pic>
    </p:spTree>
    <p:extLst>
      <p:ext uri="{BB962C8B-B14F-4D97-AF65-F5344CB8AC3E}">
        <p14:creationId xmlns:p14="http://schemas.microsoft.com/office/powerpoint/2010/main" val="3613402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Lymington</a:t>
            </a:r>
            <a:r>
              <a:rPr lang="en-GB" b="1" dirty="0"/>
              <a:t> - Today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407808" cy="4925144"/>
          </a:xfrm>
        </p:spPr>
      </p:pic>
    </p:spTree>
    <p:extLst>
      <p:ext uri="{BB962C8B-B14F-4D97-AF65-F5344CB8AC3E}">
        <p14:creationId xmlns:p14="http://schemas.microsoft.com/office/powerpoint/2010/main" val="26415352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Area 515 </a:t>
            </a:r>
            <a:r>
              <a:rPr lang="en-GB" b="1" dirty="0" err="1"/>
              <a:t>sq</a:t>
            </a:r>
            <a:r>
              <a:rPr lang="en-GB" b="1" dirty="0"/>
              <a:t> </a:t>
            </a:r>
            <a:r>
              <a:rPr lang="en-GB" b="1" dirty="0" err="1"/>
              <a:t>yds</a:t>
            </a:r>
            <a:r>
              <a:rPr lang="en-GB" b="1" dirty="0"/>
              <a:t>   Frontage 31 </a:t>
            </a:r>
            <a:r>
              <a:rPr lang="en-GB" b="1" dirty="0" err="1"/>
              <a:t>ft</a:t>
            </a:r>
            <a:r>
              <a:rPr lang="en-GB" b="1" dirty="0"/>
              <a:t> 3 ins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53" y="1600200"/>
            <a:ext cx="4596293" cy="4925144"/>
          </a:xfrm>
        </p:spPr>
      </p:pic>
    </p:spTree>
    <p:extLst>
      <p:ext uri="{BB962C8B-B14F-4D97-AF65-F5344CB8AC3E}">
        <p14:creationId xmlns:p14="http://schemas.microsoft.com/office/powerpoint/2010/main" val="14284756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Grave of Lydia &amp; Harry Harley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3741252" cy="50131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4001864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549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b="1" dirty="0"/>
              <a:t>BillionGraves.com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8064895" cy="5472608"/>
          </a:xfrm>
        </p:spPr>
      </p:pic>
    </p:spTree>
    <p:extLst>
      <p:ext uri="{BB962C8B-B14F-4D97-AF65-F5344CB8AC3E}">
        <p14:creationId xmlns:p14="http://schemas.microsoft.com/office/powerpoint/2010/main" val="5275492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2636912"/>
            <a:ext cx="2232248" cy="216024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7704856" cy="6048672"/>
          </a:xfrm>
        </p:spPr>
      </p:pic>
      <p:sp>
        <p:nvSpPr>
          <p:cNvPr id="5" name="Left Arrow 4"/>
          <p:cNvSpPr/>
          <p:nvPr/>
        </p:nvSpPr>
        <p:spPr>
          <a:xfrm>
            <a:off x="5751500" y="2179342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39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en-GB" sz="8000" b="1" dirty="0"/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916832"/>
            <a:ext cx="728315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b="1" dirty="0"/>
              <a:t>There are no graveyards in   	</a:t>
            </a:r>
            <a:r>
              <a:rPr lang="en-GB" sz="8800" b="1" dirty="0" err="1"/>
              <a:t>Earlsdon</a:t>
            </a:r>
            <a:r>
              <a:rPr lang="en-GB" sz="8800" b="1" dirty="0"/>
              <a:t>     	</a:t>
            </a:r>
          </a:p>
        </p:txBody>
      </p:sp>
    </p:spTree>
    <p:extLst>
      <p:ext uri="{BB962C8B-B14F-4D97-AF65-F5344CB8AC3E}">
        <p14:creationId xmlns:p14="http://schemas.microsoft.com/office/powerpoint/2010/main" val="370156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 Messrs Allard and Co.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34" y="1600200"/>
            <a:ext cx="7490531" cy="4525963"/>
          </a:xfrm>
        </p:spPr>
      </p:pic>
    </p:spTree>
    <p:extLst>
      <p:ext uri="{BB962C8B-B14F-4D97-AF65-F5344CB8AC3E}">
        <p14:creationId xmlns:p14="http://schemas.microsoft.com/office/powerpoint/2010/main" val="99564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976664" cy="3816424"/>
          </a:xfrm>
        </p:spPr>
        <p:txBody>
          <a:bodyPr/>
          <a:lstStyle/>
          <a:p>
            <a:r>
              <a:rPr lang="en-GB" b="1" dirty="0"/>
              <a:t>Allard &amp; Co was established in Coventry 1889 by F.W. Allard &amp; George Pilkington to build cycles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92696"/>
            <a:ext cx="2430016" cy="367588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87" y="4236061"/>
            <a:ext cx="18097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318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First produced In 1899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72816"/>
            <a:ext cx="5582021" cy="4525963"/>
          </a:xfrm>
        </p:spPr>
      </p:pic>
    </p:spTree>
    <p:extLst>
      <p:ext uri="{BB962C8B-B14F-4D97-AF65-F5344CB8AC3E}">
        <p14:creationId xmlns:p14="http://schemas.microsoft.com/office/powerpoint/2010/main" val="3915502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Rex Motor Co. Ltd.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600200"/>
            <a:ext cx="5400600" cy="4853136"/>
          </a:xfrm>
        </p:spPr>
      </p:pic>
      <p:sp>
        <p:nvSpPr>
          <p:cNvPr id="5" name="Up Arrow 4"/>
          <p:cNvSpPr/>
          <p:nvPr/>
        </p:nvSpPr>
        <p:spPr>
          <a:xfrm>
            <a:off x="2494988" y="4077072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270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2636912"/>
            <a:ext cx="1440160" cy="158417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278"/>
            <a:ext cx="9144000" cy="4158704"/>
          </a:xfrm>
        </p:spPr>
      </p:pic>
    </p:spTree>
    <p:extLst>
      <p:ext uri="{BB962C8B-B14F-4D97-AF65-F5344CB8AC3E}">
        <p14:creationId xmlns:p14="http://schemas.microsoft.com/office/powerpoint/2010/main" val="36812350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160240"/>
          </a:xfrm>
        </p:spPr>
        <p:txBody>
          <a:bodyPr>
            <a:normAutofit/>
          </a:bodyPr>
          <a:lstStyle/>
          <a:p>
            <a:r>
              <a:rPr lang="en-GB" b="1" dirty="0"/>
              <a:t>Rex Motor Manufacturing Co. Ltd Osborne Road </a:t>
            </a:r>
            <a:r>
              <a:rPr lang="en-GB" b="1" dirty="0" err="1"/>
              <a:t>Earlsdon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3501008"/>
            <a:ext cx="8003232" cy="2625155"/>
          </a:xfrm>
        </p:spPr>
        <p:txBody>
          <a:bodyPr>
            <a:normAutofit/>
          </a:bodyPr>
          <a:lstStyle/>
          <a:p>
            <a:r>
              <a:rPr lang="en-GB" sz="4000" b="1" dirty="0"/>
              <a:t>The company was formed in 1901 when Birmingham Motor Manuf.       	merged with Allard and Co.</a:t>
            </a:r>
          </a:p>
          <a:p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5487426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2636912"/>
            <a:ext cx="2088232" cy="208823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90838"/>
            <a:ext cx="4248472" cy="547991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98" y="490838"/>
            <a:ext cx="4062251" cy="545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07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0" y="2420888"/>
            <a:ext cx="1944216" cy="194421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0648"/>
            <a:ext cx="4968551" cy="6336704"/>
          </a:xfrm>
        </p:spPr>
      </p:pic>
    </p:spTree>
    <p:extLst>
      <p:ext uri="{BB962C8B-B14F-4D97-AF65-F5344CB8AC3E}">
        <p14:creationId xmlns:p14="http://schemas.microsoft.com/office/powerpoint/2010/main" val="4138705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en-GB" b="1" dirty="0"/>
              <a:t>Too small for car production –            so focused on motorcycles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32856"/>
            <a:ext cx="6257091" cy="4525963"/>
          </a:xfrm>
        </p:spPr>
      </p:pic>
    </p:spTree>
    <p:extLst>
      <p:ext uri="{BB962C8B-B14F-4D97-AF65-F5344CB8AC3E}">
        <p14:creationId xmlns:p14="http://schemas.microsoft.com/office/powerpoint/2010/main" val="552804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Formerly </a:t>
            </a:r>
            <a:r>
              <a:rPr lang="en-GB" b="1"/>
              <a:t>Rex Motor Co.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39" y="1700808"/>
            <a:ext cx="6267897" cy="4178596"/>
          </a:xfrm>
        </p:spPr>
      </p:pic>
    </p:spTree>
    <p:extLst>
      <p:ext uri="{BB962C8B-B14F-4D97-AF65-F5344CB8AC3E}">
        <p14:creationId xmlns:p14="http://schemas.microsoft.com/office/powerpoint/2010/main" val="6375692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b="1" dirty="0"/>
              <a:t>Also in Osborne Road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2123"/>
            <a:ext cx="4282993" cy="5232426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68669"/>
            <a:ext cx="3810713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72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56784" cy="792088"/>
          </a:xfrm>
        </p:spPr>
        <p:txBody>
          <a:bodyPr>
            <a:normAutofit/>
          </a:bodyPr>
          <a:lstStyle/>
          <a:p>
            <a:r>
              <a:rPr lang="en-GB" b="1" dirty="0"/>
              <a:t>Production started 1899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034594" cy="43814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199728"/>
            <a:ext cx="1633822" cy="2402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38" y="1844824"/>
            <a:ext cx="3039617" cy="44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845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7776864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           Founder of Triumph in 1896 -          	Siegfried </a:t>
            </a:r>
            <a:r>
              <a:rPr lang="en-GB" b="1" dirty="0" err="1"/>
              <a:t>Bettmann</a:t>
            </a:r>
            <a:endParaRPr lang="en-GB" b="1" dirty="0"/>
          </a:p>
        </p:txBody>
      </p:sp>
      <p:pic>
        <p:nvPicPr>
          <p:cNvPr id="1026" name="Picture 2" descr="C:\Users\Peter\Desktop\Bettmann siegfred 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72816"/>
            <a:ext cx="352412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250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00811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Coventry Bicycles Ltd. also made Triumph Cycles from 1936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11165"/>
            <a:ext cx="3945094" cy="256856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1165"/>
            <a:ext cx="3764191" cy="5186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89572"/>
            <a:ext cx="380107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199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3284984"/>
            <a:ext cx="2736304" cy="136815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3805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9600" b="1" dirty="0">
                <a:latin typeface="Old English Text MT" panose="03040902040508030806" pitchFamily="66" charset="0"/>
              </a:rPr>
              <a:t>	  </a:t>
            </a:r>
          </a:p>
          <a:p>
            <a:pPr marL="0" indent="0">
              <a:buNone/>
            </a:pPr>
            <a:r>
              <a:rPr lang="en-GB" sz="9600" b="1" dirty="0">
                <a:latin typeface="Old English Text MT" panose="03040902040508030806" pitchFamily="66" charset="0"/>
              </a:rPr>
              <a:t>	    The End</a:t>
            </a:r>
          </a:p>
          <a:p>
            <a:pPr marL="0" indent="0">
              <a:buNone/>
            </a:pP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Acknowledgements :</a:t>
            </a:r>
          </a:p>
          <a:p>
            <a:pPr marL="0" indent="0">
              <a:buNone/>
            </a:pP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Albert Smith &amp; David Fry : The Coventry we have lost</a:t>
            </a:r>
          </a:p>
          <a:p>
            <a:pPr marL="0" indent="0">
              <a:buNone/>
            </a:pP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Kevin Noble : </a:t>
            </a:r>
            <a:r>
              <a:rPr lang="en-GB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Earlsdon</a:t>
            </a: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Online</a:t>
            </a:r>
          </a:p>
        </p:txBody>
      </p:sp>
    </p:spTree>
    <p:extLst>
      <p:ext uri="{BB962C8B-B14F-4D97-AF65-F5344CB8AC3E}">
        <p14:creationId xmlns:p14="http://schemas.microsoft.com/office/powerpoint/2010/main" val="30360568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1834" y="2564904"/>
            <a:ext cx="1794262" cy="108012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-85586"/>
            <a:ext cx="4896544" cy="6926242"/>
          </a:xfrm>
        </p:spPr>
      </p:pic>
    </p:spTree>
    <p:extLst>
      <p:ext uri="{BB962C8B-B14F-4D97-AF65-F5344CB8AC3E}">
        <p14:creationId xmlns:p14="http://schemas.microsoft.com/office/powerpoint/2010/main" val="29254969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904" y="2492896"/>
            <a:ext cx="1728192" cy="93610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-68241"/>
            <a:ext cx="4896544" cy="6926241"/>
          </a:xfrm>
        </p:spPr>
      </p:pic>
    </p:spTree>
    <p:extLst>
      <p:ext uri="{BB962C8B-B14F-4D97-AF65-F5344CB8AC3E}">
        <p14:creationId xmlns:p14="http://schemas.microsoft.com/office/powerpoint/2010/main" val="22355292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2636912"/>
            <a:ext cx="1728192" cy="129614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29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2887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2564904"/>
            <a:ext cx="1296144" cy="108012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3615"/>
            <a:ext cx="4824536" cy="6824385"/>
          </a:xfrm>
        </p:spPr>
      </p:pic>
    </p:spTree>
    <p:extLst>
      <p:ext uri="{BB962C8B-B14F-4D97-AF65-F5344CB8AC3E}">
        <p14:creationId xmlns:p14="http://schemas.microsoft.com/office/powerpoint/2010/main" val="258368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494</Words>
  <Application>Microsoft Macintosh PowerPoint</Application>
  <PresentationFormat>On-screen Show (4:3)</PresentationFormat>
  <Paragraphs>202</Paragraphs>
  <Slides>82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7" baseType="lpstr">
      <vt:lpstr>Arial</vt:lpstr>
      <vt:lpstr>Book Antiqua</vt:lpstr>
      <vt:lpstr>Calibri</vt:lpstr>
      <vt:lpstr>Old English Text MT</vt:lpstr>
      <vt:lpstr>Office Theme</vt:lpstr>
      <vt:lpstr>The development of Earlsdon’s Avenues</vt:lpstr>
      <vt:lpstr>Tithe Map of 1847</vt:lpstr>
      <vt:lpstr>These fields became Earlsdon 8 Streets</vt:lpstr>
      <vt:lpstr>Owned by William Pickering 1847</vt:lpstr>
      <vt:lpstr>PowerPoint Presentation</vt:lpstr>
      <vt:lpstr>By 1860</vt:lpstr>
      <vt:lpstr>Became Styvechale Estate</vt:lpstr>
      <vt:lpstr>Thomas Stevens</vt:lpstr>
      <vt:lpstr>PowerPoint Presentation</vt:lpstr>
      <vt:lpstr>PowerPoint Presentation</vt:lpstr>
      <vt:lpstr>After 1892</vt:lpstr>
      <vt:lpstr>Stevengraph Works - Cox Street</vt:lpstr>
      <vt:lpstr>PowerPoint Presentation</vt:lpstr>
      <vt:lpstr>PowerPoint Presentation</vt:lpstr>
      <vt:lpstr>Thomas Stevens &amp; Family</vt:lpstr>
      <vt:lpstr>Thomas moved to London</vt:lpstr>
      <vt:lpstr>Thomas Inger Stevens</vt:lpstr>
      <vt:lpstr>Holly Bank from Mayfield Road</vt:lpstr>
      <vt:lpstr>Holly Bank from the air</vt:lpstr>
      <vt:lpstr>Holly Bank built in 1855</vt:lpstr>
      <vt:lpstr>    Earlsdon Lane c1890</vt:lpstr>
      <vt:lpstr>South West Earlsdon</vt:lpstr>
      <vt:lpstr>Parcel of land where Earlsdon Ave.   Warwick Ave.   &amp; Styvechale Ave.  were built</vt:lpstr>
      <vt:lpstr>Will of Charles Woodcock 21st Jan 1875</vt:lpstr>
      <vt:lpstr>PowerPoint Presentation</vt:lpstr>
      <vt:lpstr>2nd April 1891</vt:lpstr>
      <vt:lpstr>26th July 1897</vt:lpstr>
      <vt:lpstr>PowerPoint Presentation</vt:lpstr>
      <vt:lpstr>    Entrance to Earlsdon Lane            from Styvechale  Common c1890</vt:lpstr>
      <vt:lpstr>By 1901 both Styvechale Ave &amp; Warwick Ave were in place</vt:lpstr>
      <vt:lpstr>Thomas Inger Stevens died in 1908</vt:lpstr>
      <vt:lpstr>Part of his will - 58 Properties</vt:lpstr>
      <vt:lpstr>PowerPoint Presentation</vt:lpstr>
      <vt:lpstr>PowerPoint Presentation</vt:lpstr>
      <vt:lpstr>Styvechale Avenue  c1907</vt:lpstr>
      <vt:lpstr>Styvechale Avenue  c1908</vt:lpstr>
      <vt:lpstr>Styvechale Avenue  c1913</vt:lpstr>
      <vt:lpstr>Osborne Road  c1907</vt:lpstr>
      <vt:lpstr>Avondale Road  c1914</vt:lpstr>
      <vt:lpstr>Warwick Avenue  c1909</vt:lpstr>
      <vt:lpstr>Warwick Avenue  c1913</vt:lpstr>
      <vt:lpstr>Lymington - No. 8 Styvechale Ave</vt:lpstr>
      <vt:lpstr> </vt:lpstr>
      <vt:lpstr>G.Woodcock 1891 thro’ H.Harley 1918</vt:lpstr>
      <vt:lpstr>PowerPoint Presentation</vt:lpstr>
      <vt:lpstr>PowerPoint Presentation</vt:lpstr>
      <vt:lpstr>C.G.&amp;T.  Earlsdon St.                                    &amp; the company Model T Ford</vt:lpstr>
      <vt:lpstr>Plan of 8 Styvechale Avenue</vt:lpstr>
      <vt:lpstr>Area 447 sq yds  Frontage 26ft 3ins</vt:lpstr>
      <vt:lpstr>Number 8  Lymington</vt:lpstr>
      <vt:lpstr>Harry &amp; Lydia Harley</vt:lpstr>
      <vt:lpstr>Number 8  Lymington – Contd.</vt:lpstr>
      <vt:lpstr>PowerPoint Presentation</vt:lpstr>
      <vt:lpstr>Sales of Lymington</vt:lpstr>
      <vt:lpstr>PowerPoint Presentation</vt:lpstr>
      <vt:lpstr>Number 8  Lymington  -  Contd.</vt:lpstr>
      <vt:lpstr>PowerPoint Presentation</vt:lpstr>
      <vt:lpstr>Lymington - Today</vt:lpstr>
      <vt:lpstr>Area 515 sq yds   Frontage 31 ft 3 ins</vt:lpstr>
      <vt:lpstr>Grave of Lydia &amp; Harry Harley</vt:lpstr>
      <vt:lpstr>BillionGraves.com</vt:lpstr>
      <vt:lpstr>PowerPoint Presentation</vt:lpstr>
      <vt:lpstr>WHY?</vt:lpstr>
      <vt:lpstr> Messrs Allard and Co.</vt:lpstr>
      <vt:lpstr>Allard &amp; Co was established in Coventry 1889 by F.W. Allard &amp; George Pilkington to build cycles</vt:lpstr>
      <vt:lpstr>First produced In 1899</vt:lpstr>
      <vt:lpstr>Rex Motor Co. Ltd.</vt:lpstr>
      <vt:lpstr>PowerPoint Presentation</vt:lpstr>
      <vt:lpstr>Rex Motor Manufacturing Co. Ltd Osborne Road Earlsdon</vt:lpstr>
      <vt:lpstr>PowerPoint Presentation</vt:lpstr>
      <vt:lpstr>PowerPoint Presentation</vt:lpstr>
      <vt:lpstr>Too small for car production –            so focused on motorcycles</vt:lpstr>
      <vt:lpstr>Formerly Rex Motor Co.</vt:lpstr>
      <vt:lpstr>Also in Osborne Road</vt:lpstr>
      <vt:lpstr>Production started 1899</vt:lpstr>
      <vt:lpstr>           Founder of Triumph in 1896 -           Siegfried Bettmann</vt:lpstr>
      <vt:lpstr>Coventry Bicycles Ltd. also made Triumph Cycles from 1936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Coventry U3A Family History</dc:title>
  <dc:creator>Peter</dc:creator>
  <cp:lastModifiedBy>Elias, Peter</cp:lastModifiedBy>
  <cp:revision>218</cp:revision>
  <dcterms:created xsi:type="dcterms:W3CDTF">2015-03-13T16:01:29Z</dcterms:created>
  <dcterms:modified xsi:type="dcterms:W3CDTF">2018-05-02T19:07:44Z</dcterms:modified>
</cp:coreProperties>
</file>